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88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Blank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Blue)">
  <p:cSld name="Section Header (Blue)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molecule_illustration-01.png" id="80" name="Shape 80"/>
          <p:cNvPicPr preferRelativeResize="0"/>
          <p:nvPr/>
        </p:nvPicPr>
        <p:blipFill rotWithShape="1">
          <a:blip r:embed="rId2">
            <a:alphaModFix/>
          </a:blip>
          <a:srcRect b="47768" l="26562" r="-14054" t="-29422"/>
          <a:stretch/>
        </p:blipFill>
        <p:spPr>
          <a:xfrm>
            <a:off x="7381" y="1"/>
            <a:ext cx="1218144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x="962834" y="668245"/>
            <a:ext cx="10263157" cy="25840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62834" y="3629518"/>
            <a:ext cx="10263157" cy="24612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83" name="Shape 83"/>
          <p:cNvCxnSpPr/>
          <p:nvPr/>
        </p:nvCxnSpPr>
        <p:spPr>
          <a:xfrm>
            <a:off x="962834" y="3429000"/>
            <a:ext cx="10263157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Shape 84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 (Blue)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3606"/>
            <a:ext cx="1110250" cy="33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Growing)">
  <p:cSld name="Section Header (Growing)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 b="7786" l="-29087" r="29086" t="7786"/>
          <a:stretch/>
        </p:blipFill>
        <p:spPr>
          <a:xfrm>
            <a:off x="-1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-1" y="0"/>
            <a:ext cx="60944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89" name="Shape 89"/>
          <p:cNvCxnSpPr/>
          <p:nvPr/>
        </p:nvCxnSpPr>
        <p:spPr>
          <a:xfrm>
            <a:off x="1825331" y="3429000"/>
            <a:ext cx="244375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Shape 90"/>
          <p:cNvSpPr txBox="1"/>
          <p:nvPr>
            <p:ph type="title"/>
          </p:nvPr>
        </p:nvSpPr>
        <p:spPr>
          <a:xfrm>
            <a:off x="962834" y="1361386"/>
            <a:ext cx="4133602" cy="2066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962834" y="3427930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Shape 92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 (Growing)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Extensible)">
  <p:cSld name="Section Header (Extensible)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7723" l="-35025" r="35025" t="7724"/>
          <a:stretch/>
        </p:blipFill>
        <p:spPr>
          <a:xfrm>
            <a:off x="-1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-1" y="0"/>
            <a:ext cx="60944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1825331" y="3429000"/>
            <a:ext cx="244375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Shape 98"/>
          <p:cNvSpPr txBox="1"/>
          <p:nvPr>
            <p:ph type="title"/>
          </p:nvPr>
        </p:nvSpPr>
        <p:spPr>
          <a:xfrm>
            <a:off x="962834" y="1361385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962834" y="3427930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0" name="Shape 100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 (Extensible)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Secure)">
  <p:cSld name="Section Header (Secure)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 b="7856" l="-14975" r="14974" t="7856"/>
          <a:stretch/>
        </p:blipFill>
        <p:spPr>
          <a:xfrm>
            <a:off x="-1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-1" y="0"/>
            <a:ext cx="60944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962834" y="1361385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962834" y="3427930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107" name="Shape 107"/>
          <p:cNvCxnSpPr/>
          <p:nvPr/>
        </p:nvCxnSpPr>
        <p:spPr>
          <a:xfrm>
            <a:off x="1825331" y="3429000"/>
            <a:ext cx="244375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Shape 108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 (Secure)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Support)">
  <p:cSld name="Section Header (Support)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b="18306" l="-25000" r="25000" t="6675"/>
          <a:stretch/>
        </p:blipFill>
        <p:spPr>
          <a:xfrm>
            <a:off x="-1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-1" y="0"/>
            <a:ext cx="60944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3" name="Shape 113"/>
          <p:cNvCxnSpPr/>
          <p:nvPr/>
        </p:nvCxnSpPr>
        <p:spPr>
          <a:xfrm>
            <a:off x="1825331" y="3429000"/>
            <a:ext cx="244375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Shape 114"/>
          <p:cNvSpPr txBox="1"/>
          <p:nvPr>
            <p:ph type="title"/>
          </p:nvPr>
        </p:nvSpPr>
        <p:spPr>
          <a:xfrm>
            <a:off x="962834" y="1361385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62834" y="3427930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6" name="Shape 116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 (Support)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Custom Image)">
  <p:cSld name="Section Header (Custom Image)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pic"/>
          </p:nvPr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600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0" name="Shape 120"/>
          <p:cNvSpPr/>
          <p:nvPr/>
        </p:nvSpPr>
        <p:spPr>
          <a:xfrm>
            <a:off x="-1" y="0"/>
            <a:ext cx="60944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1" name="Shape 121"/>
          <p:cNvCxnSpPr/>
          <p:nvPr/>
        </p:nvCxnSpPr>
        <p:spPr>
          <a:xfrm>
            <a:off x="1825331" y="3429000"/>
            <a:ext cx="2443752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Shape 122"/>
          <p:cNvSpPr txBox="1"/>
          <p:nvPr>
            <p:ph type="title"/>
          </p:nvPr>
        </p:nvSpPr>
        <p:spPr>
          <a:xfrm>
            <a:off x="962834" y="1361386"/>
            <a:ext cx="4133602" cy="2066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962834" y="3427930"/>
            <a:ext cx="4133602" cy="206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4" name="Shape 124"/>
          <p:cNvSpPr/>
          <p:nvPr/>
        </p:nvSpPr>
        <p:spPr>
          <a:xfrm>
            <a:off x="12321250" y="1075185"/>
            <a:ext cx="2281322" cy="820850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Send image to back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 copy and paste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footer logo on top of image</a:t>
            </a:r>
            <a:endParaRPr b="0" i="0" sz="12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(Custom Image)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914399" y="2263657"/>
            <a:ext cx="4837112" cy="38625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6437312" y="2263657"/>
            <a:ext cx="4837113" cy="38625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Two Content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914397" y="1974357"/>
            <a:ext cx="483711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914399" y="2772000"/>
            <a:ext cx="4837112" cy="3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6437310" y="1974357"/>
            <a:ext cx="48371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6437310" y="2772000"/>
            <a:ext cx="4837115" cy="3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Shape 143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Comparison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 (Dark/Blue)">
  <p:cSld name="Comparison (Dark/Blue)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1"/>
            <a:ext cx="60944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molecule_illustration-01.png" id="147" name="Shape 147"/>
          <p:cNvPicPr preferRelativeResize="0"/>
          <p:nvPr/>
        </p:nvPicPr>
        <p:blipFill rotWithShape="1">
          <a:blip r:embed="rId2">
            <a:alphaModFix/>
          </a:blip>
          <a:srcRect b="47476" l="30822" r="-18313" t="-29131"/>
          <a:stretch/>
        </p:blipFill>
        <p:spPr>
          <a:xfrm>
            <a:off x="7381" y="1"/>
            <a:ext cx="1218144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idx="1" type="body"/>
          </p:nvPr>
        </p:nvSpPr>
        <p:spPr>
          <a:xfrm>
            <a:off x="935794" y="4730688"/>
            <a:ext cx="4244975" cy="1212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7031794" y="890336"/>
            <a:ext cx="4244975" cy="1212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3" type="body"/>
          </p:nvPr>
        </p:nvSpPr>
        <p:spPr>
          <a:xfrm>
            <a:off x="935793" y="890336"/>
            <a:ext cx="4244975" cy="32163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4" type="body"/>
          </p:nvPr>
        </p:nvSpPr>
        <p:spPr>
          <a:xfrm>
            <a:off x="7030963" y="2727206"/>
            <a:ext cx="4244975" cy="32163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2" name="Shape 152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Comparison (Dark/Blue)</a:t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3606"/>
            <a:ext cx="1110250" cy="33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Shape 159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Only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947" y="2860905"/>
            <a:ext cx="3711959" cy="11116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ctrTitle"/>
          </p:nvPr>
        </p:nvSpPr>
        <p:spPr>
          <a:xfrm>
            <a:off x="6249045" y="1431236"/>
            <a:ext cx="5012234" cy="19999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249044" y="3488352"/>
            <a:ext cx="5012235" cy="1938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72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3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 b="0" l="0" r="0" t="71422"/>
          <a:stretch/>
        </p:blipFill>
        <p:spPr>
          <a:xfrm flipH="1" rot="-5400000">
            <a:off x="2892922" y="3551682"/>
            <a:ext cx="5732110" cy="3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Slide </a:t>
            </a:r>
            <a:br>
              <a:rPr b="0" i="0" lang="en-US" sz="11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0205545" y="5948855"/>
            <a:ext cx="1983280" cy="9091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Custom Image)">
  <p:cSld name="Title Only (Custom Image)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pic"/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600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Only (Custom Image)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2321250" y="1075185"/>
            <a:ext cx="2281322" cy="820850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Send image to back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 copy and paste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footer logo on top of image</a:t>
            </a:r>
            <a:endParaRPr b="0" i="0" sz="12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 Only (Dark)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2">
            <a:alphaModFix/>
          </a:blip>
          <a:srcRect b="0" l="7343" r="7344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Shape 175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Only (Dark)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Blue)">
  <p:cSld name="Title Only (Blue)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molecule_illustration-01.png" id="179" name="Shape 179"/>
          <p:cNvPicPr preferRelativeResize="0"/>
          <p:nvPr/>
        </p:nvPicPr>
        <p:blipFill rotWithShape="1">
          <a:blip r:embed="rId2">
            <a:alphaModFix/>
          </a:blip>
          <a:srcRect b="47768" l="26562" r="-14054" t="-29422"/>
          <a:stretch/>
        </p:blipFill>
        <p:spPr>
          <a:xfrm>
            <a:off x="7381" y="1"/>
            <a:ext cx="1218144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Only (Blue)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" name="Shape 184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3606"/>
            <a:ext cx="1110250" cy="33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Custom Image)">
  <p:cSld name="Blank (Custom Image)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pic"/>
          </p:nvPr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600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Blank (Custom Image)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2321250" y="1075185"/>
            <a:ext cx="2281322" cy="820850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Send image to back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 copy and paste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footer logo on top of image</a:t>
            </a:r>
            <a:endParaRPr b="0" i="0" sz="12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 (Dark)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2">
            <a:alphaModFix/>
          </a:blip>
          <a:srcRect b="0" l="7343" r="7344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Blank (Dark)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Blue)">
  <p:cSld name="Blank (Blue)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molecule_illustration-01.png" id="203" name="Shape 203"/>
          <p:cNvPicPr preferRelativeResize="0"/>
          <p:nvPr/>
        </p:nvPicPr>
        <p:blipFill rotWithShape="1">
          <a:blip r:embed="rId2">
            <a:alphaModFix/>
          </a:blip>
          <a:srcRect b="47768" l="26562" r="-14054" t="-29422"/>
          <a:stretch/>
        </p:blipFill>
        <p:spPr>
          <a:xfrm>
            <a:off x="7381" y="1"/>
            <a:ext cx="1218144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Blank (Blue)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3606"/>
            <a:ext cx="1110250" cy="33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(Blue)">
  <p:cSld name="Quote (Blue)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0" y="1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molecule_illustration-01.png" id="211" name="Shape 211"/>
          <p:cNvPicPr preferRelativeResize="0"/>
          <p:nvPr/>
        </p:nvPicPr>
        <p:blipFill rotWithShape="1">
          <a:blip r:embed="rId2">
            <a:alphaModFix/>
          </a:blip>
          <a:srcRect b="47768" l="26562" r="-14054" t="-29422"/>
          <a:stretch/>
        </p:blipFill>
        <p:spPr>
          <a:xfrm>
            <a:off x="7381" y="1"/>
            <a:ext cx="1218144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957943" y="2280101"/>
            <a:ext cx="10316482" cy="2291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921782" y="4929810"/>
            <a:ext cx="10388804" cy="65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7" name="Shape 217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Quote (Blue)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3606"/>
            <a:ext cx="1110250" cy="33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(Dark)">
  <p:cSld name="Quote (Dark)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2">
            <a:alphaModFix/>
          </a:blip>
          <a:srcRect b="0" l="7343" r="7344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" name="Shape 222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957943" y="2280101"/>
            <a:ext cx="10316482" cy="2291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ct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x="921782" y="4929810"/>
            <a:ext cx="10388804" cy="65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7" name="Shape 227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Quote</a:t>
            </a: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(Dark)</a:t>
            </a:r>
            <a:endParaRPr i="1"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914401" y="890336"/>
            <a:ext cx="2727628" cy="13956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483856" y="902368"/>
            <a:ext cx="6790570" cy="5041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914401" y="2394442"/>
            <a:ext cx="2727628" cy="35491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2">
            <a:alphaModFix/>
          </a:blip>
          <a:srcRect b="0" l="0" r="0" t="71422"/>
          <a:stretch/>
        </p:blipFill>
        <p:spPr>
          <a:xfrm flipH="1" rot="-5400000">
            <a:off x="200273" y="3551681"/>
            <a:ext cx="7609828" cy="3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Content with Caption</a:t>
            </a:r>
            <a:b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i="1" lang="en-US" sz="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i="1"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914401" y="4800600"/>
            <a:ext cx="10262684" cy="457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914401" y="5366243"/>
            <a:ext cx="10262684" cy="577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Picture with Caption</a:t>
            </a:r>
            <a:b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i="1" lang="en-US" sz="9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i="1"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Shape 245"/>
          <p:cNvSpPr/>
          <p:nvPr>
            <p:ph idx="2" type="pic"/>
          </p:nvPr>
        </p:nvSpPr>
        <p:spPr>
          <a:xfrm>
            <a:off x="1" y="0"/>
            <a:ext cx="12188825" cy="4585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 Slide (Dark)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 b="0" l="7343" r="7344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1" name="Shape 31"/>
          <p:cNvCxnSpPr/>
          <p:nvPr/>
        </p:nvCxnSpPr>
        <p:spPr>
          <a:xfrm>
            <a:off x="5770763" y="1431235"/>
            <a:ext cx="0" cy="399553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Shape 32"/>
          <p:cNvSpPr txBox="1"/>
          <p:nvPr>
            <p:ph type="ctrTitle"/>
          </p:nvPr>
        </p:nvSpPr>
        <p:spPr>
          <a:xfrm>
            <a:off x="6249045" y="1431236"/>
            <a:ext cx="5025618" cy="19999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subTitle"/>
          </p:nvPr>
        </p:nvSpPr>
        <p:spPr>
          <a:xfrm>
            <a:off x="6249044" y="3488352"/>
            <a:ext cx="5025618" cy="1938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" name="Shape 34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Slide (Dark) </a:t>
            </a:r>
            <a:endParaRPr b="0" i="1" sz="11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9422" y="2860905"/>
            <a:ext cx="3671009" cy="111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">
  <p:cSld name="Thank You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9212" y="2860905"/>
            <a:ext cx="3711959" cy="111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71422"/>
          <a:stretch/>
        </p:blipFill>
        <p:spPr>
          <a:xfrm flipH="1" rot="-5400000">
            <a:off x="3579812" y="3269673"/>
            <a:ext cx="5029200" cy="3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6701031" y="3121224"/>
            <a:ext cx="24958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b="1"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i="1"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(Dark)">
  <p:cSld name="Thank You (Dark)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2">
            <a:alphaModFix/>
          </a:blip>
          <a:srcRect b="0" l="7343" r="7344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4" name="Shape 254"/>
          <p:cNvCxnSpPr/>
          <p:nvPr/>
        </p:nvCxnSpPr>
        <p:spPr>
          <a:xfrm>
            <a:off x="6094412" y="1371600"/>
            <a:ext cx="0" cy="399553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Shape 255"/>
          <p:cNvSpPr txBox="1"/>
          <p:nvPr/>
        </p:nvSpPr>
        <p:spPr>
          <a:xfrm>
            <a:off x="6701031" y="3121224"/>
            <a:ext cx="24958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 (Dark)</a:t>
            </a:r>
            <a:endParaRPr i="1"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87" y="2860905"/>
            <a:ext cx="3671009" cy="111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(Blue)">
  <p:cSld name="Thank You (Blue)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molecule_illustration-01.png" id="260" name="Shape 260"/>
          <p:cNvPicPr preferRelativeResize="0"/>
          <p:nvPr/>
        </p:nvPicPr>
        <p:blipFill rotWithShape="1">
          <a:blip r:embed="rId2">
            <a:alphaModFix/>
          </a:blip>
          <a:srcRect b="34676" l="31318" r="-18810" t="-16330"/>
          <a:stretch/>
        </p:blipFill>
        <p:spPr>
          <a:xfrm flipH="1">
            <a:off x="7380" y="1"/>
            <a:ext cx="1218144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Shape 261"/>
          <p:cNvCxnSpPr/>
          <p:nvPr/>
        </p:nvCxnSpPr>
        <p:spPr>
          <a:xfrm>
            <a:off x="6094412" y="1371600"/>
            <a:ext cx="0" cy="399553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Shape 262"/>
          <p:cNvSpPr txBox="1"/>
          <p:nvPr/>
        </p:nvSpPr>
        <p:spPr>
          <a:xfrm>
            <a:off x="6701031" y="3121224"/>
            <a:ext cx="24958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b="1" sz="4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Thank You (Blue)</a:t>
            </a:r>
            <a:endParaRPr i="1"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87" y="2867037"/>
            <a:ext cx="3671009" cy="1099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id">
  <p:cSld name="Grid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Shape 266"/>
          <p:cNvGrpSpPr/>
          <p:nvPr/>
        </p:nvGrpSpPr>
        <p:grpSpPr>
          <a:xfrm>
            <a:off x="902043" y="1574489"/>
            <a:ext cx="10357413" cy="4314087"/>
            <a:chOff x="902043" y="1752289"/>
            <a:chExt cx="10357413" cy="4314087"/>
          </a:xfrm>
        </p:grpSpPr>
        <p:grpSp>
          <p:nvGrpSpPr>
            <p:cNvPr id="267" name="Shape 267"/>
            <p:cNvGrpSpPr/>
            <p:nvPr/>
          </p:nvGrpSpPr>
          <p:grpSpPr>
            <a:xfrm>
              <a:off x="902043" y="1752289"/>
              <a:ext cx="10357413" cy="3449063"/>
              <a:chOff x="902043" y="1628153"/>
              <a:chExt cx="10357413" cy="3449063"/>
            </a:xfrm>
          </p:grpSpPr>
          <p:sp>
            <p:nvSpPr>
              <p:cNvPr id="268" name="Shape 268"/>
              <p:cNvSpPr/>
              <p:nvPr/>
            </p:nvSpPr>
            <p:spPr>
              <a:xfrm>
                <a:off x="902043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1765664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902043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1765664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902043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1765664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902043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1765664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2629286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3492907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2629286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3492907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2629286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3492907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2629286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3492907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4356528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5220150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4356528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5220150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4356528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5220150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4356528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5220150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6083771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6947392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6083771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6947392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6083771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6947392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6083771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6947392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7811014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8674635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7811014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8674635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7811014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8674635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7811014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8674635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9532214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10395835" y="1628153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9532214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10395835" y="248635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9532214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10395835" y="3349974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9532214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10395835" y="421359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grpSp>
          <p:nvGrpSpPr>
            <p:cNvPr id="316" name="Shape 316"/>
            <p:cNvGrpSpPr/>
            <p:nvPr/>
          </p:nvGrpSpPr>
          <p:grpSpPr>
            <a:xfrm>
              <a:off x="902043" y="5202755"/>
              <a:ext cx="10357413" cy="863621"/>
              <a:chOff x="902043" y="5202755"/>
              <a:chExt cx="10357413" cy="863621"/>
            </a:xfrm>
          </p:grpSpPr>
          <p:sp>
            <p:nvSpPr>
              <p:cNvPr id="317" name="Shape 317"/>
              <p:cNvSpPr/>
              <p:nvPr/>
            </p:nvSpPr>
            <p:spPr>
              <a:xfrm>
                <a:off x="902043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1765664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2629286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3492907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4356528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5220150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6083771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6947392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5" name="Shape 325"/>
              <p:cNvSpPr/>
              <p:nvPr/>
            </p:nvSpPr>
            <p:spPr>
              <a:xfrm>
                <a:off x="7811014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8674635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9532214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10395835" y="5202755"/>
                <a:ext cx="863621" cy="863621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</p:grpSp>
      <p:sp>
        <p:nvSpPr>
          <p:cNvPr id="329" name="Shape 329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2" name="Shape 332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cxnSp>
          <p:nvCxnSpPr>
            <p:cNvPr id="333" name="Shape 333"/>
            <p:cNvCxnSpPr/>
            <p:nvPr/>
          </p:nvCxnSpPr>
          <p:spPr>
            <a:xfrm>
              <a:off x="0" y="445168"/>
              <a:ext cx="12188825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34" name="Shape 334"/>
            <p:cNvCxnSpPr/>
            <p:nvPr/>
          </p:nvCxnSpPr>
          <p:spPr>
            <a:xfrm>
              <a:off x="0" y="6400800"/>
              <a:ext cx="12188825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35" name="Shape 335"/>
            <p:cNvCxnSpPr/>
            <p:nvPr/>
          </p:nvCxnSpPr>
          <p:spPr>
            <a:xfrm>
              <a:off x="457200" y="0"/>
              <a:ext cx="0" cy="6858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36" name="Shape 336"/>
            <p:cNvCxnSpPr/>
            <p:nvPr/>
          </p:nvCxnSpPr>
          <p:spPr>
            <a:xfrm>
              <a:off x="11731625" y="0"/>
              <a:ext cx="0" cy="6858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37" name="Shape 337"/>
            <p:cNvCxnSpPr/>
            <p:nvPr/>
          </p:nvCxnSpPr>
          <p:spPr>
            <a:xfrm>
              <a:off x="11274425" y="0"/>
              <a:ext cx="0" cy="6858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8" name="Shape 338"/>
            <p:cNvCxnSpPr/>
            <p:nvPr/>
          </p:nvCxnSpPr>
          <p:spPr>
            <a:xfrm>
              <a:off x="0" y="892350"/>
              <a:ext cx="12188825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9" name="Shape 339"/>
            <p:cNvCxnSpPr/>
            <p:nvPr/>
          </p:nvCxnSpPr>
          <p:spPr>
            <a:xfrm>
              <a:off x="914400" y="0"/>
              <a:ext cx="0" cy="6858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0" name="Shape 340"/>
            <p:cNvCxnSpPr/>
            <p:nvPr/>
          </p:nvCxnSpPr>
          <p:spPr>
            <a:xfrm>
              <a:off x="0" y="5943600"/>
              <a:ext cx="12188825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41" name="Shape 341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342" name="Shape 342"/>
              <p:cNvCxnSpPr/>
              <p:nvPr/>
            </p:nvCxnSpPr>
            <p:spPr>
              <a:xfrm>
                <a:off x="0" y="4572000"/>
                <a:ext cx="12188825" cy="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3" name="Shape 343"/>
              <p:cNvCxnSpPr/>
              <p:nvPr/>
            </p:nvCxnSpPr>
            <p:spPr>
              <a:xfrm>
                <a:off x="0" y="2286000"/>
                <a:ext cx="12188825" cy="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Shape 344"/>
              <p:cNvCxnSpPr/>
              <p:nvPr/>
            </p:nvCxnSpPr>
            <p:spPr>
              <a:xfrm>
                <a:off x="4062942" y="0"/>
                <a:ext cx="0" cy="685800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Shape 345"/>
              <p:cNvCxnSpPr/>
              <p:nvPr/>
            </p:nvCxnSpPr>
            <p:spPr>
              <a:xfrm>
                <a:off x="8125884" y="0"/>
                <a:ext cx="0" cy="685800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46" name="Shape 346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Grid</a:t>
            </a:r>
            <a:endParaRPr i="1" sz="9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2321250" y="1075185"/>
            <a:ext cx="2281322" cy="820850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Copy and paste grid </a:t>
            </a:r>
            <a:b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onto</a:t>
            </a: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layouts to align </a:t>
            </a:r>
            <a:b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content as needed.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">
  <p:cSld name="Char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914400" y="2107096"/>
            <a:ext cx="10360026" cy="38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0" name="Shape 350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1" name="Shape 351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2">
            <a:alphaModFix/>
          </a:blip>
          <a:srcRect b="0" l="0" r="0" t="71422"/>
          <a:stretch/>
        </p:blipFill>
        <p:spPr>
          <a:xfrm flipH="1">
            <a:off x="1527033" y="1787958"/>
            <a:ext cx="9134759" cy="3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Chart</a:t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12321250" y="1075185"/>
            <a:ext cx="2281322" cy="820850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Right click and select “edit data” to change numbers.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(Text Right)">
  <p:cSld name="Chart (Text Right)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810636"/>
            <a:ext cx="4800600" cy="51329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9" name="Shape 359"/>
          <p:cNvSpPr txBox="1"/>
          <p:nvPr>
            <p:ph type="title"/>
          </p:nvPr>
        </p:nvSpPr>
        <p:spPr>
          <a:xfrm>
            <a:off x="6413172" y="810636"/>
            <a:ext cx="4861254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0" name="Shape 360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1" name="Shape 361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2">
            <a:alphaModFix/>
          </a:blip>
          <a:srcRect b="0" l="0" r="0" t="71422"/>
          <a:stretch/>
        </p:blipFill>
        <p:spPr>
          <a:xfrm flipH="1" rot="-5400000">
            <a:off x="2259172" y="3551682"/>
            <a:ext cx="7609828" cy="3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>
            <p:ph idx="2" type="body"/>
          </p:nvPr>
        </p:nvSpPr>
        <p:spPr>
          <a:xfrm>
            <a:off x="6437311" y="2174875"/>
            <a:ext cx="4837116" cy="3768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5" name="Shape 365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Chart (Text Right)</a:t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12321250" y="1075185"/>
            <a:ext cx="2281322" cy="820850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Right click and select “edit data” to change numbers.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(Text Bottom)">
  <p:cSld name="Chart (Text Bottom)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914400" y="810636"/>
            <a:ext cx="10360026" cy="40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0" name="Shape 370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1" name="Shape 371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2">
            <a:alphaModFix/>
          </a:blip>
          <a:srcRect b="0" l="0" r="0" t="71422"/>
          <a:stretch/>
        </p:blipFill>
        <p:spPr>
          <a:xfrm rot="10800000">
            <a:off x="-358816" y="4998124"/>
            <a:ext cx="11842409" cy="3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>
            <p:ph idx="2" type="body"/>
          </p:nvPr>
        </p:nvSpPr>
        <p:spPr>
          <a:xfrm>
            <a:off x="914400" y="5316779"/>
            <a:ext cx="10360026" cy="7747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74" name="Shape 374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Chart (Text Bottom)</a:t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12321250" y="1075185"/>
            <a:ext cx="2281322" cy="820850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Right click and select “edit data” to change numbers.</a:t>
            </a:r>
            <a:endParaRPr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Blue)">
  <p:cSld name="Title Slide (Blue)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molecule_illustration-01.png" id="38" name="Shape 38"/>
          <p:cNvPicPr preferRelativeResize="0"/>
          <p:nvPr/>
        </p:nvPicPr>
        <p:blipFill rotWithShape="1">
          <a:blip r:embed="rId2">
            <a:alphaModFix/>
          </a:blip>
          <a:srcRect b="47768" l="26562" r="-14054" t="-29422"/>
          <a:stretch/>
        </p:blipFill>
        <p:spPr>
          <a:xfrm>
            <a:off x="7381" y="1"/>
            <a:ext cx="1218144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39"/>
          <p:cNvCxnSpPr/>
          <p:nvPr/>
        </p:nvCxnSpPr>
        <p:spPr>
          <a:xfrm>
            <a:off x="5770763" y="1431235"/>
            <a:ext cx="0" cy="3995530"/>
          </a:xfrm>
          <a:prstGeom prst="straightConnector1">
            <a:avLst/>
          </a:prstGeom>
          <a:noFill/>
          <a:ln cap="rnd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Shape 40"/>
          <p:cNvSpPr txBox="1"/>
          <p:nvPr>
            <p:ph type="ctrTitle"/>
          </p:nvPr>
        </p:nvSpPr>
        <p:spPr>
          <a:xfrm>
            <a:off x="6249045" y="1431236"/>
            <a:ext cx="5025618" cy="19999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249044" y="3488352"/>
            <a:ext cx="5025618" cy="1938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2" name="Shape 42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Slide (Blue) </a:t>
            </a:r>
            <a:endParaRPr b="0" i="1" sz="11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9422" y="2867037"/>
            <a:ext cx="3671009" cy="1099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914400" y="2107096"/>
            <a:ext cx="10360026" cy="38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and Content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(2 Column)">
  <p:cSld name="Title and Text (2 Column)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914400" y="2107096"/>
            <a:ext cx="10360026" cy="38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and Text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(2 Column)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 (3 Column)">
  <p:cSld name="Title and Text (3 Column)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914400" y="2107096"/>
            <a:ext cx="10360026" cy="38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Title and Text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(3 Column)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962834" y="668245"/>
            <a:ext cx="10263157" cy="25840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962834" y="3629518"/>
            <a:ext cx="10263157" cy="24612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40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68" name="Shape 68"/>
          <p:cNvCxnSpPr/>
          <p:nvPr/>
        </p:nvCxnSpPr>
        <p:spPr>
          <a:xfrm>
            <a:off x="962834" y="3429000"/>
            <a:ext cx="10263157" cy="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Shape 69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</a:t>
            </a:r>
            <a:b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-US" sz="9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PowerPoint Default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 Header (Dark)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b="0" l="7343" r="7344" t="0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962834" y="668245"/>
            <a:ext cx="10263157" cy="25840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962834" y="3629518"/>
            <a:ext cx="10263157" cy="24612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91979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91979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91979D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75" name="Shape 75"/>
          <p:cNvCxnSpPr/>
          <p:nvPr/>
        </p:nvCxnSpPr>
        <p:spPr>
          <a:xfrm>
            <a:off x="962834" y="3429000"/>
            <a:ext cx="10263157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Shape 76"/>
          <p:cNvSpPr/>
          <p:nvPr/>
        </p:nvSpPr>
        <p:spPr>
          <a:xfrm>
            <a:off x="12321250" y="0"/>
            <a:ext cx="2286000" cy="844954"/>
          </a:xfrm>
          <a:prstGeom prst="rect">
            <a:avLst/>
          </a:prstGeom>
          <a:solidFill>
            <a:srgbClr val="6778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LAYOUT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Section Header (Dark)</a:t>
            </a:r>
            <a:endParaRPr b="0" i="1" sz="9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458" y="6311751"/>
            <a:ext cx="1110250" cy="3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914400" y="810636"/>
            <a:ext cx="10360026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914400" y="2107096"/>
            <a:ext cx="10360026" cy="38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914400" y="6292357"/>
            <a:ext cx="2539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164515" y="6292357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9156241" y="6292357"/>
            <a:ext cx="147354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77267" y="6311751"/>
            <a:ext cx="1122633" cy="3362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ctrTitle"/>
          </p:nvPr>
        </p:nvSpPr>
        <p:spPr>
          <a:xfrm>
            <a:off x="6249045" y="1431236"/>
            <a:ext cx="5012234" cy="19999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MDEV-14992 Cross-Engine SQL Backup</a:t>
            </a:r>
            <a:endParaRPr b="1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Shape 381"/>
          <p:cNvSpPr txBox="1"/>
          <p:nvPr>
            <p:ph idx="1" type="subTitle"/>
          </p:nvPr>
        </p:nvSpPr>
        <p:spPr>
          <a:xfrm>
            <a:off x="6249044" y="3488352"/>
            <a:ext cx="5012235" cy="1938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1979D"/>
              </a:buClr>
              <a:buFont typeface="Arial"/>
              <a:buNone/>
            </a:pPr>
            <a:r>
              <a:rPr lang="en-US"/>
              <a:t>Hot Backup for InnoDB, MyRocks, … &amp; cold for others</a:t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1418575" y="4199350"/>
            <a:ext cx="4095900" cy="1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rPr>
              <a:t>Marko Mäkelä</a:t>
            </a:r>
            <a:br>
              <a:rPr lang="en-US" sz="36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rPr>
              <a:t>Lead Developer InnoDB</a:t>
            </a:r>
            <a:br>
              <a:rPr lang="en-US" sz="36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600">
                <a:solidFill>
                  <a:srgbClr val="91979D"/>
                </a:solidFill>
                <a:latin typeface="Georgia"/>
                <a:ea typeface="Georgia"/>
                <a:cs typeface="Georgia"/>
                <a:sym typeface="Georgia"/>
              </a:rPr>
              <a:t>February 2018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962834" y="668245"/>
            <a:ext cx="10263300" cy="258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C</a:t>
            </a:r>
            <a:r>
              <a:rPr lang="en-US"/>
              <a:t>ross-engine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 with Restore by Just Copying Files</a:t>
            </a:r>
            <a:endParaRPr b="1" i="0" sz="4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962834" y="3629518"/>
            <a:ext cx="10263300" cy="24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1979D"/>
              </a:buClr>
              <a:buFont typeface="Arial"/>
              <a:buNone/>
            </a:pPr>
            <a:r>
              <a:rPr lang="en-US"/>
              <a:t>Eliminate external backup</a:t>
            </a:r>
            <a:r>
              <a:rPr lang="en-US"/>
              <a:t> tools</a:t>
            </a:r>
            <a:endParaRPr b="0" i="0" sz="4000" u="none" cap="none" strike="noStrike">
              <a:solidFill>
                <a:srgbClr val="91979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914400" y="810636"/>
            <a:ext cx="10359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Replacing Mariabackup with SQL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endParaRPr i="0" sz="3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914400" y="2107096"/>
            <a:ext cx="103599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/>
              <a:t>Mariabackup is an InnoDB-only tool that supports the</a:t>
            </a:r>
            <a:br>
              <a:rPr lang="en-US"/>
            </a:br>
            <a:r>
              <a:rPr lang="en-US"/>
              <a:t>{differential,snapshot}×{backup,restore}×{of}×{some,all} tables.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/>
              <a:t>With the workflow in the previous slide, we can almost cover the snapshot backup and restore of some or all InnoDB tables.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 〈</a:t>
            </a:r>
            <a:r>
              <a:rPr i="1" lang="en-US"/>
              <a:t>tablenames</a:t>
            </a:r>
            <a:r>
              <a:rPr lang="en-US"/>
              <a:t>〉 [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/>
              <a:t> 〈</a:t>
            </a:r>
            <a:r>
              <a:rPr i="1" lang="en-US"/>
              <a:t>time</a:t>
            </a:r>
            <a:r>
              <a:rPr lang="en-US"/>
              <a:t>〉]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/>
              <a:t> 〈</a:t>
            </a:r>
            <a:r>
              <a:rPr i="1" lang="en-US"/>
              <a:t>time</a:t>
            </a:r>
            <a:r>
              <a:rPr lang="en-US"/>
              <a:t>〉 is for differential backup: apply changes to a backup that was not modified since the last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 that was completed at </a:t>
            </a:r>
            <a:r>
              <a:rPr i="1" lang="en-US"/>
              <a:t>time</a:t>
            </a:r>
            <a:r>
              <a:rPr lang="en-US"/>
              <a:t>.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800"/>
              <a:t>A result will be returned to the client connection.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(filename TEXT NOT NULL, offset BIGINT UNSIGNED NOT NULL, data BLOB)</a:t>
            </a:r>
            <a:r>
              <a:rPr lang="en-US"/>
              <a:t>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 simple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mariacopy</a:t>
            </a:r>
            <a:r>
              <a:rPr lang="en-US"/>
              <a:t> client will apply the result to local files.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/>
              <a:t>No need for separate “restore” tool. Simply start a server on the files.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914400" y="2107096"/>
            <a:ext cx="103599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Cross-engine operation is possible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InnoDB, Aria, TokuDB, MyRocks, ColumnStore in a single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 command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data files, as determined by each storage engine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No need to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FLUSH TABLES WITH READ LOCK</a:t>
            </a:r>
            <a:r>
              <a:rPr lang="en-US"/>
              <a:t> except for MyISAM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No recovery log (redo log, WAL) is copied for InnoDB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--prepare</a:t>
            </a:r>
            <a:r>
              <a:rPr lang="en-US"/>
              <a:t> or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--apply-log</a:t>
            </a:r>
            <a:r>
              <a:rPr lang="en-US"/>
              <a:t> step is needed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 server can quickly be started up inside the backup target directory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Backup produces a copy of all files that the specified tables depend on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Including a</a:t>
            </a:r>
            <a:r>
              <a:rPr lang="en-US"/>
              <a:t>ny global persistent files or tables, most notably</a:t>
            </a:r>
            <a:r>
              <a:rPr lang="en-US"/>
              <a:t>: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/>
              <a:t>The </a:t>
            </a:r>
            <a:r>
              <a:rPr lang="en-US"/>
              <a:t>state of all persistent transactions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mysql.transaction_registry </a:t>
            </a:r>
            <a:r>
              <a:rPr lang="en-US"/>
              <a:t> for system-versioned (temporal) tables (“as of”)</a:t>
            </a:r>
            <a:endParaRPr/>
          </a:p>
        </p:txBody>
      </p:sp>
      <p:sp>
        <p:nvSpPr>
          <p:cNvPr id="400" name="Shape 400"/>
          <p:cNvSpPr txBox="1"/>
          <p:nvPr>
            <p:ph type="title"/>
          </p:nvPr>
        </p:nvSpPr>
        <p:spPr>
          <a:xfrm>
            <a:off x="914400" y="810636"/>
            <a:ext cx="10359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Short comparison to M</a:t>
            </a:r>
            <a:r>
              <a:rPr lang="en-US"/>
              <a:t>ariabackup</a:t>
            </a:r>
            <a:endParaRPr i="0" sz="3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2107096"/>
            <a:ext cx="103599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/>
              <a:t>〈</a:t>
            </a:r>
            <a:r>
              <a:rPr i="1" lang="en-US"/>
              <a:t>tablenames</a:t>
            </a:r>
            <a:r>
              <a:rPr lang="en-US"/>
              <a:t>〉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○"/>
            </a:pPr>
            <a:r>
              <a:rPr lang="en-US"/>
              <a:t>Makes a consistent copy of all the files of the tables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Protected by MDL that prevents DDL,  but allows concurrent DML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For InnoDB, uses the InnoDB buffer pool for accessing the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*.ib*</a:t>
            </a:r>
            <a:r>
              <a:rPr lang="en-US"/>
              <a:t> files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This will automatically perform a change buffer merge.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Pages that happen to be x-latched must be (initially) skipped. (See below.)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Pages marked as free can be skipped. (See also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/>
              <a:t> 〈</a:t>
            </a:r>
            <a:r>
              <a:rPr i="1" lang="en-US"/>
              <a:t>time</a:t>
            </a:r>
            <a:r>
              <a:rPr lang="en-US"/>
              <a:t>〉 on a later slide.)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At the end, a log checkpoint will be triggered.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Any pages that enter the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flush_list</a:t>
            </a:r>
            <a:r>
              <a:rPr lang="en-US"/>
              <a:t> with a LSN not after the checkpoint LSN will be copied again.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BEGIN; BACKUP t1; BACKUP t2; COMMIT;</a:t>
            </a:r>
            <a:r>
              <a:rPr lang="en-US"/>
              <a:t> will not deliver 1 snapshot!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 tables (or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*.*</a:t>
            </a:r>
            <a:r>
              <a:rPr lang="en-US"/>
              <a:t>) must be specified in a single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 statement.</a:t>
            </a:r>
            <a:endParaRPr/>
          </a:p>
        </p:txBody>
      </p:sp>
      <p:sp>
        <p:nvSpPr>
          <p:cNvPr id="406" name="Shape 406"/>
          <p:cNvSpPr txBox="1"/>
          <p:nvPr>
            <p:ph type="title"/>
          </p:nvPr>
        </p:nvSpPr>
        <p:spPr>
          <a:xfrm>
            <a:off x="914400" y="810636"/>
            <a:ext cx="10359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Implementing</a:t>
            </a:r>
            <a:r>
              <a:rPr lang="en-US"/>
              <a:t>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 without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/>
              <a:t> 〈</a:t>
            </a:r>
            <a:r>
              <a:rPr i="1" lang="en-US"/>
              <a:t>time</a:t>
            </a:r>
            <a:r>
              <a:rPr lang="en-US"/>
              <a:t>〉</a:t>
            </a:r>
            <a:endParaRPr i="0" sz="3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914400" y="2107096"/>
            <a:ext cx="103599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Based on Details contributed to MDEV-14992 by Yuan Zhang / Alibaba Cloud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Prepare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For InnoDB, switch to a mode where we remember future page changes.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For TokuDB and MyRocks, disable log checkpoints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Copying (could be done on multiple engines in parallel)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InnoDB: Copy via the buffer pool all non-freed data pages of persistent data files.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TokuDB, MyRocks: Copy the log files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Lock tables &amp; cold backup from other storage engines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Finish: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InnoDB: Re-copy the pages that were dirtied since the copying; reset the mode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Unlock tables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TokuDB, MyRocks: Copy data files, re-enable log checkpoints</a:t>
            </a:r>
            <a:endParaRPr/>
          </a:p>
        </p:txBody>
      </p:sp>
      <p:sp>
        <p:nvSpPr>
          <p:cNvPr id="412" name="Shape 412"/>
          <p:cNvSpPr txBox="1"/>
          <p:nvPr>
            <p:ph type="title"/>
          </p:nvPr>
        </p:nvSpPr>
        <p:spPr>
          <a:xfrm>
            <a:off x="914400" y="810636"/>
            <a:ext cx="10359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Cross-Engine Backup Algorithm</a:t>
            </a:r>
            <a:endParaRPr i="0" sz="3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914400" y="2107096"/>
            <a:ext cx="103599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 </a:t>
            </a:r>
            <a:r>
              <a:rPr lang="en-US"/>
              <a:t>〈</a:t>
            </a:r>
            <a:r>
              <a:rPr i="1" lang="en-US"/>
              <a:t>tablenames</a:t>
            </a:r>
            <a:r>
              <a:rPr lang="en-US"/>
              <a:t>〉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FROM</a:t>
            </a:r>
            <a:r>
              <a:rPr lang="en-US"/>
              <a:t> 〈</a:t>
            </a:r>
            <a:r>
              <a:rPr i="1" lang="en-US"/>
              <a:t>time</a:t>
            </a:r>
            <a:r>
              <a:rPr lang="en-US"/>
              <a:t>〉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○"/>
            </a:pPr>
            <a:r>
              <a:rPr lang="en-US"/>
              <a:t>M</a:t>
            </a:r>
            <a:r>
              <a:rPr lang="en-US"/>
              <a:t>ust know which pages changed since the specified logical </a:t>
            </a:r>
            <a:r>
              <a:rPr i="1" lang="en-US"/>
              <a:t>time</a:t>
            </a:r>
            <a:endParaRPr i="1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Could fall back to ignoring </a:t>
            </a:r>
            <a:r>
              <a:rPr i="1" lang="en-US"/>
              <a:t>time</a:t>
            </a:r>
            <a:r>
              <a:rPr lang="en-US"/>
              <a:t> (snapshot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) if the information is missing.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Skips pages marked as free, and also pages that were not changed since </a:t>
            </a:r>
            <a:r>
              <a:rPr i="1" lang="en-US"/>
              <a:t>time</a:t>
            </a:r>
            <a:r>
              <a:rPr lang="en-US"/>
              <a:t>.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i="1" lang="en-US"/>
              <a:t>time</a:t>
            </a:r>
            <a:r>
              <a:rPr lang="en-US"/>
              <a:t> should be something global, to allow cross-engine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Cannot use the InnoDB LSN, if other storage engines are to support </a:t>
            </a:r>
            <a:r>
              <a:rPr i="1" lang="en-US"/>
              <a:t>time</a:t>
            </a:r>
            <a:r>
              <a:rPr lang="en-US"/>
              <a:t>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 the binlog offset? or some identifier from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sys.transactions</a:t>
            </a:r>
            <a:r>
              <a:rPr lang="en-US"/>
              <a:t>?</a:t>
            </a:r>
            <a:endParaRPr/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/>
              <a:t>Not unique if InnoDB did purge or other background tasks. Might be good enough.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What if we had a global recovery log for all crash-safe engines?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en-US"/>
              <a:t>time</a:t>
            </a:r>
            <a:r>
              <a:rPr lang="en-US"/>
              <a:t> would become the global recovery log position.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This would also give us cross-engine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COMMIT</a:t>
            </a:r>
            <a:r>
              <a:rPr lang="en-US"/>
              <a:t> or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XA</a:t>
            </a:r>
            <a:r>
              <a:rPr lang="en-US"/>
              <a:t> with a single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fsync()</a:t>
            </a:r>
            <a:r>
              <a:rPr lang="en-US"/>
              <a:t>.</a:t>
            </a:r>
            <a:endParaRPr/>
          </a:p>
        </p:txBody>
      </p:sp>
      <p:sp>
        <p:nvSpPr>
          <p:cNvPr id="418" name="Shape 418"/>
          <p:cNvSpPr txBox="1"/>
          <p:nvPr>
            <p:ph type="title"/>
          </p:nvPr>
        </p:nvSpPr>
        <p:spPr>
          <a:xfrm>
            <a:off x="914400" y="810636"/>
            <a:ext cx="10359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Implementing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BACKUP</a:t>
            </a:r>
            <a:r>
              <a:rPr lang="en-US"/>
              <a:t> with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/>
              <a:t> 〈</a:t>
            </a:r>
            <a:r>
              <a:rPr i="1" lang="en-US"/>
              <a:t>time</a:t>
            </a:r>
            <a:r>
              <a:rPr lang="en-US"/>
              <a:t>〉</a:t>
            </a:r>
            <a:endParaRPr i="0" sz="3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914400" y="2107096"/>
            <a:ext cx="103599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Partial backup is like full backup, but excluding the files for some tables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Partial restore would ignore global state.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Importing InnoDB tables into an existing server: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Any pending transactions for the tables must be rolled back and purged.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TO BE DEFINED: What to do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WITH SYSTEM VERSIONING</a:t>
            </a:r>
            <a:r>
              <a:rPr lang="en-US"/>
              <a:t> (AS OF)?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An intermediate server can be used to manipulate the global state: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Individually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XA COMMIT</a:t>
            </a:r>
            <a:r>
              <a:rPr lang="en-US"/>
              <a:t> some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XA PREPARE</a:t>
            </a:r>
            <a:r>
              <a:rPr lang="en-US"/>
              <a:t> transactions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Choose to discard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WITH SYSTEM VERSIONING</a:t>
            </a:r>
            <a:r>
              <a:rPr lang="en-US"/>
              <a:t> for some tables?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Maybe run some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ALTER TABLE</a:t>
            </a:r>
            <a:r>
              <a:rPr lang="en-US"/>
              <a:t> to drop partitions etc?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Export the tables to the final target server, losing GTID and XID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 txBox="1"/>
          <p:nvPr>
            <p:ph type="title"/>
          </p:nvPr>
        </p:nvSpPr>
        <p:spPr>
          <a:xfrm>
            <a:off x="914400" y="810636"/>
            <a:ext cx="103599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/>
              <a:t>Partial Backup &amp; Restore</a:t>
            </a:r>
            <a:endParaRPr i="0" sz="3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914400" y="810636"/>
            <a:ext cx="103599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EOF</a:t>
            </a:r>
            <a:endParaRPr/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914400" y="2107096"/>
            <a:ext cx="10359900" cy="38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^Z</a:t>
            </a:r>
            <a:endParaRPr/>
          </a:p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:wq</a:t>
            </a:r>
            <a:endParaRPr/>
          </a:p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:q!</a:t>
            </a:r>
            <a:endParaRPr/>
          </a:p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␄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48">
      <a:dk1>
        <a:srgbClr val="435363"/>
      </a:dk1>
      <a:lt1>
        <a:srgbClr val="FFFFFF"/>
      </a:lt1>
      <a:dk2>
        <a:srgbClr val="1E242B"/>
      </a:dk2>
      <a:lt2>
        <a:srgbClr val="FFFFFF"/>
      </a:lt2>
      <a:accent1>
        <a:srgbClr val="425362"/>
      </a:accent1>
      <a:accent2>
        <a:srgbClr val="4597CB"/>
      </a:accent2>
      <a:accent3>
        <a:srgbClr val="95D600"/>
      </a:accent3>
      <a:accent4>
        <a:srgbClr val="E6E1E5"/>
      </a:accent4>
      <a:accent5>
        <a:srgbClr val="1D24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