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3" r:id="rId3"/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PT Serif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erif-regular.fntdata"/><Relationship Id="rId20" Type="http://schemas.openxmlformats.org/officeDocument/2006/relationships/slide" Target="slides/slide14.xml"/><Relationship Id="rId42" Type="http://schemas.openxmlformats.org/officeDocument/2006/relationships/font" Target="fonts/PTSerif-italic.fntdata"/><Relationship Id="rId41" Type="http://schemas.openxmlformats.org/officeDocument/2006/relationships/font" Target="fonts/PTSerif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PTSerif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08" y="685791"/>
            <a:ext cx="457221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Shape 74"/>
          <p:cNvSpPr txBox="1"/>
          <p:nvPr>
            <p:ph idx="3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9" name="Shape 7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4" name="Shape 84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3" name="Shape 93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4" name="Shape 94"/>
          <p:cNvSpPr txBox="1"/>
          <p:nvPr>
            <p:ph idx="4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4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Shape 101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Shape 102"/>
          <p:cNvSpPr txBox="1"/>
          <p:nvPr>
            <p:ph idx="6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" name="Shape 110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Shape 126"/>
          <p:cNvSpPr txBox="1"/>
          <p:nvPr>
            <p:ph idx="3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1" name="Shape 131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6" name="Shape 136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5" name="Shape 145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6" name="Shape 146"/>
          <p:cNvSpPr txBox="1"/>
          <p:nvPr>
            <p:ph idx="4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1" name="Shape 151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Shape 152"/>
          <p:cNvSpPr txBox="1"/>
          <p:nvPr>
            <p:ph idx="4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Shape 15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Shape 154"/>
          <p:cNvSpPr txBox="1"/>
          <p:nvPr>
            <p:ph idx="6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1">
            <a:alphaModFix/>
          </a:blip>
          <a:srcRect b="827" l="0" r="827" t="0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 b="6252" l="0" r="0" t="0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1">
            <a:alphaModFix/>
          </a:blip>
          <a:srcRect b="827" l="0" r="827" t="0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jpg"/><Relationship Id="rId4" Type="http://schemas.openxmlformats.org/officeDocument/2006/relationships/image" Target="../media/image2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mariadb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878760" y="1300680"/>
            <a:ext cx="7007400" cy="79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4597CB"/>
                </a:solidFill>
                <a:latin typeface="Arial"/>
                <a:ea typeface="Arial"/>
                <a:cs typeface="Arial"/>
                <a:sym typeface="Arial"/>
              </a:rPr>
              <a:t>Deep Dive: Replication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109960" y="2146680"/>
            <a:ext cx="5776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42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    From basics into  subtleties of binary logging and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    multi-threaded applier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748040" y="2913480"/>
            <a:ext cx="3137400" cy="69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11448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Andrei Elkin, Senior MariaDB developer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Binlog Group Commit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" y="952200"/>
            <a:ext cx="7040160" cy="37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latin typeface="Arial"/>
                <a:ea typeface="Arial"/>
                <a:cs typeface="Arial"/>
                <a:sym typeface="Arial"/>
              </a:rPr>
              <a:t>Binlogging: GTID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20" y="965880"/>
            <a:ext cx="6400440" cy="378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shipping: Dump thread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040" y="1092960"/>
            <a:ext cx="5485680" cy="347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receiving: IO thread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8560" y="1152000"/>
            <a:ext cx="6085440" cy="341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GTID: Limits of (file:pos)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000" y="1479240"/>
            <a:ext cx="3180600" cy="222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2080" y="1463040"/>
            <a:ext cx="2856960" cy="204732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2468880" y="3474720"/>
            <a:ext cx="365760" cy="274320"/>
          </a:xfrm>
          <a:prstGeom prst="ellipse">
            <a:avLst/>
          </a:prstGeom>
          <a:noFill/>
          <a:ln cap="flat" cmpd="sng" w="9525">
            <a:solidFill>
              <a:srgbClr val="F04E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985440" y="2798640"/>
            <a:ext cx="365760" cy="182880"/>
          </a:xfrm>
          <a:prstGeom prst="ellipse">
            <a:avLst/>
          </a:prstGeom>
          <a:noFill/>
          <a:ln cap="flat" cmpd="sng" w="9525">
            <a:solidFill>
              <a:srgbClr val="00A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349920" y="43380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latin typeface="Arial"/>
                <a:ea typeface="Arial"/>
                <a:cs typeface="Arial"/>
                <a:sym typeface="Arial"/>
              </a:rPr>
              <a:t>GTID idea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8280" y="1152360"/>
            <a:ext cx="5346360" cy="341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latin typeface="Arial"/>
                <a:ea typeface="Arial"/>
                <a:cs typeface="Arial"/>
                <a:sym typeface="Arial"/>
              </a:rPr>
              <a:t>GTID: motivation by MSR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1680" y="1152360"/>
            <a:ext cx="6199560" cy="341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3383280" y="3017520"/>
            <a:ext cx="548640" cy="365760"/>
          </a:xfrm>
          <a:prstGeom prst="ellipse">
            <a:avLst/>
          </a:prstGeom>
          <a:noFill/>
          <a:ln cap="flat" cmpd="sng" w="9525">
            <a:solidFill>
              <a:srgbClr val="F371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6583680" y="2926080"/>
            <a:ext cx="457200" cy="365760"/>
          </a:xfrm>
          <a:prstGeom prst="ellipse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latin typeface="Arial"/>
                <a:ea typeface="Arial"/>
                <a:cs typeface="Arial"/>
                <a:sym typeface="Arial"/>
              </a:rPr>
              <a:t>GTID: domain idea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340000">
            <a:off x="2569320" y="163800"/>
            <a:ext cx="3552840" cy="535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GTID and Multi-Sourced Replication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311760" y="1152360"/>
            <a:ext cx="8519400" cy="2687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240" y="1265760"/>
            <a:ext cx="4573080" cy="26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1554480" y="4206240"/>
            <a:ext cx="5264280" cy="258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Transactions from different domains are executed independently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execution: single-threaded mode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4000" y="1356120"/>
            <a:ext cx="5114160" cy="270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369720" y="38700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 Why to dive deep?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Designed in MySQL even before transaction. Serves a number of critical missions including: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42B"/>
              </a:buClr>
              <a:buSzPts val="1800"/>
              <a:buFont typeface="PT Serif"/>
              <a:buChar char="●"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Backup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42B"/>
              </a:buClr>
              <a:buSzPts val="1800"/>
              <a:buFont typeface="PT Serif"/>
              <a:buChar char="●"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Load balancer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42B"/>
              </a:buClr>
              <a:buSzPts val="1800"/>
              <a:buFont typeface="PT Serif"/>
              <a:buChar char="●"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Failover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42B"/>
              </a:buClr>
              <a:buSzPts val="1800"/>
              <a:buFont typeface="PT Serif"/>
              <a:buChar char="●"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Auditing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42B"/>
              </a:buClr>
              <a:buSzPts val="1800"/>
              <a:buFont typeface="PT Serif"/>
              <a:buChar char="●"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Error case analysis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  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1E242B"/>
                </a:solidFill>
                <a:latin typeface="PT Serif"/>
                <a:ea typeface="PT Serif"/>
                <a:cs typeface="PT Serif"/>
                <a:sym typeface="PT Serif"/>
              </a:rPr>
              <a:t>       Inspiration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execution: parallel scheduling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840" y="1019520"/>
            <a:ext cx="6504840" cy="422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execution: ordered commit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040" y="1005840"/>
            <a:ext cx="6362280" cy="399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latin typeface="Arial"/>
                <a:ea typeface="Arial"/>
                <a:cs typeface="Arial"/>
                <a:sym typeface="Arial"/>
              </a:rPr>
              <a:t>GTID execution: gtid_slave_pos table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1880" y="1187280"/>
            <a:ext cx="5028840" cy="347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Recovery: committed data may be lost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8560" y="1059480"/>
            <a:ext cx="5876640" cy="27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Recovery without Binlog_checkpoint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202400"/>
            <a:ext cx="4038120" cy="263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Recovery: server crash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560" y="1097280"/>
            <a:ext cx="4352400" cy="26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Recovery: post-restart decisions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680" y="1154880"/>
            <a:ext cx="4524120" cy="26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Recovery on slave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89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AutoNum type="arabicParenR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TODO/Optional: Slave side  (--relay-log-recovery, --gtid-*-recovery; reconnect)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flow control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Filters on master incl ‘no_replicated’, @@sql_log_bin, --binlog-{do,ignore...}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Filters on slave incl –replicate-{same-server-id,{do-,ignore</a:t>
            </a: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-}db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GTID constraints (strict vs non-strict mode, --gtid-ignore-duplicates)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Ongoing and promising projects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AutoNum type="arabicParenR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XA replication MDEV-7974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AutoNum type="arabicParenR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Towards eager replication (Online Alter replication in the style of MDEV-7974)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AutoNum type="arabicParenR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Balanced  parallel applier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AutoNum type="arabicParenR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Relay-log-less applier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AutoNum type="arabicParenR"/>
            </a:pPr>
            <a:r>
              <a:rPr lang="en"/>
              <a:t>Committed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GTID tracker by e</a:t>
            </a:r>
            <a:r>
              <a:rPr lang="en"/>
              <a:t>ngine (engine trx_id to GTID mapping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AutoNum type="arabicParenR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Binlog-less </a:t>
            </a:r>
            <a:r>
              <a:rPr lang="en"/>
              <a:t>“relay”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slave </a:t>
            </a:r>
            <a:r>
              <a:rPr lang="en"/>
              <a:t>in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chain replication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AutoNum type="arabicParenR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Paxos-like mode semi-sync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435363"/>
                </a:solidFill>
                <a:latin typeface="Arial"/>
                <a:ea typeface="Arial"/>
                <a:cs typeface="Arial"/>
                <a:sym typeface="Arial"/>
              </a:rPr>
              <a:t>Replication conceptually is 2PC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92000" y="1107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07360"/>
            <a:ext cx="8701920" cy="68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311760" y="401310"/>
            <a:ext cx="85194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                      Parallel slave: group</a:t>
            </a:r>
            <a:r>
              <a:rPr lang="en" sz="2400">
                <a:solidFill>
                  <a:schemeClr val="dk1"/>
                </a:solidFill>
              </a:rPr>
              <a:t> commit</a:t>
            </a: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311760" y="1152360"/>
            <a:ext cx="85194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25" y="1408975"/>
            <a:ext cx="32004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725" y="2008438"/>
            <a:ext cx="453390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References: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MDEV-XYZ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" sz="140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http://mariadb</a:t>
            </a: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Blogs://...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papers ...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Thanks: 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Contributor list: {…} /</a:t>
            </a:r>
            <a:r>
              <a:rPr b="0" i="1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todo: in style of the end of movie roll*</a:t>
            </a: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^D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311760" y="923760"/>
            <a:ext cx="85194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"/>
              <a:buFont typeface="Noto Sans Symbols"/>
              <a:buChar char="●"/>
            </a:pPr>
            <a:r>
              <a:rPr b="0" lang="en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Todo: last page. Thank you all!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435363"/>
                </a:solidFill>
                <a:latin typeface="Arial"/>
                <a:ea typeface="Arial"/>
                <a:cs typeface="Arial"/>
                <a:sym typeface="Arial"/>
              </a:rPr>
              <a:t>Binary logging and data shipping to slave</a:t>
            </a:r>
            <a:br>
              <a:rPr b="0" i="0" lang="en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960" y="1425240"/>
            <a:ext cx="5351400" cy="331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435363"/>
                </a:solidFill>
                <a:latin typeface="Arial"/>
                <a:ea typeface="Arial"/>
                <a:cs typeface="Arial"/>
                <a:sym typeface="Arial"/>
              </a:rPr>
              <a:t>Connection’s private binlog cache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1097640"/>
            <a:ext cx="7299360" cy="404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435363"/>
                </a:solidFill>
                <a:latin typeface="Arial"/>
                <a:ea typeface="Arial"/>
                <a:cs typeface="Arial"/>
                <a:sym typeface="Arial"/>
              </a:rPr>
              <a:t> binary logging: event group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00" y="1262880"/>
            <a:ext cx="8519400" cy="319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latin typeface="Arial"/>
                <a:ea typeface="Arial"/>
                <a:cs typeface="Arial"/>
                <a:sym typeface="Arial"/>
              </a:rPr>
              <a:t>GTID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8240" y="1092240"/>
            <a:ext cx="6736680" cy="229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435363"/>
                </a:solidFill>
                <a:latin typeface="Arial"/>
                <a:ea typeface="Arial"/>
                <a:cs typeface="Arial"/>
                <a:sym typeface="Arial"/>
              </a:rPr>
              <a:t>event group: example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1158480"/>
            <a:ext cx="8128080" cy="305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Events: byte format and hierarchy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1160640"/>
            <a:ext cx="704016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