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65" r:id="rId3"/>
    <p:sldId id="278" r:id="rId4"/>
    <p:sldId id="257" r:id="rId5"/>
    <p:sldId id="259" r:id="rId6"/>
    <p:sldId id="267" r:id="rId7"/>
    <p:sldId id="277" r:id="rId8"/>
    <p:sldId id="276" r:id="rId9"/>
    <p:sldId id="275" r:id="rId10"/>
    <p:sldId id="263" r:id="rId11"/>
    <p:sldId id="260" r:id="rId12"/>
    <p:sldId id="269" r:id="rId13"/>
    <p:sldId id="262" r:id="rId14"/>
    <p:sldId id="264" r:id="rId15"/>
    <p:sldId id="279" r:id="rId16"/>
    <p:sldId id="272" r:id="rId17"/>
    <p:sldId id="274" r:id="rId18"/>
  </p:sldIdLst>
  <p:sldSz cx="18288000" cy="10287000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Fira Sans" panose="020B0604020202020204" charset="0"/>
      <p:regular r:id="rId24"/>
      <p:bold r:id="rId25"/>
      <p:italic r:id="rId26"/>
      <p:boldItalic r:id="rId27"/>
    </p:embeddedFont>
    <p:embeddedFont>
      <p:font typeface="Courier Prime" panose="020B0604020202020204" charset="0"/>
      <p:regular r:id="rId28"/>
      <p:bold r:id="rId29"/>
      <p:italic r:id="rId30"/>
      <p:boldItalic r:id="rId31"/>
    </p:embeddedFont>
    <p:embeddedFont>
      <p:font typeface="Fira Sans Thin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0253F-2F2C-4833-B78E-C8F22E5C8CEF}">
  <a:tblStyle styleId="{B580253F-2F2C-4833-B78E-C8F22E5C8C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2"/>
    <p:restoredTop sz="86438" autoAdjust="0"/>
  </p:normalViewPr>
  <p:slideViewPr>
    <p:cSldViewPr snapToGrid="0">
      <p:cViewPr varScale="1">
        <p:scale>
          <a:sx n="40" d="100"/>
          <a:sy n="40" d="100"/>
        </p:scale>
        <p:origin x="10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UNIQUE INDEX on a TEXT column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Index key prefix length limit depends on the row format (DYNAMIC|COMPRESSED – 3072</a:t>
            </a:r>
            <a:r>
              <a:rPr lang="en-001" dirty="0"/>
              <a:t> bytes</a:t>
            </a:r>
            <a:r>
              <a:rPr lang="en-US" dirty="0"/>
              <a:t>, REDUNDANT|COMPACT – 767</a:t>
            </a:r>
            <a:r>
              <a:rPr lang="en-001" dirty="0"/>
              <a:t> bytes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97" name="Google Shape;3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If approximately 30% of the values in the field are of one value, index isn't used</a:t>
            </a:r>
            <a:endParaRPr lang="en-00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dirty="0"/>
              <a:t>Modifying indexes with ALTER TABLE makes a copy of the table</a:t>
            </a:r>
            <a:r>
              <a:rPr baseline="0" dirty="0"/>
              <a:t> on the disk </a:t>
            </a:r>
            <a:r>
              <a:rPr lang="en-US" baseline="0" dirty="0"/>
              <a:t>–</a:t>
            </a:r>
            <a:r>
              <a:rPr baseline="0" dirty="0"/>
              <a:t> DEFAULT clause can help with this</a:t>
            </a:r>
            <a:endParaRPr dirty="0"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5" name="Google Shape;4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486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51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03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shown</a:t>
            </a:r>
            <a:r>
              <a:rPr lang="en-US" baseline="0" dirty="0"/>
              <a:t> is an Extra column information for the EXPLAIN query</a:t>
            </a:r>
            <a:endParaRPr lang="en-001" baseline="0" dirty="0"/>
          </a:p>
          <a:p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Using the index condition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means that MySQL filters rows by using the index and then uses the table to retrieve the matched rows.</a:t>
            </a:r>
          </a:p>
          <a:p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Using a WHERE clause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can have different meanings. Some argue that this piece of information is frequently inconsistent at best, but in this specific case, it most likely means that the expression within a WHERE clause performed an index seek operation.</a:t>
            </a:r>
          </a:p>
          <a:p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Using a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filesort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operation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means that rows in the table were read and sorted during an extra sorting phase during query execution.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51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1900" y="568691"/>
            <a:ext cx="17044200" cy="174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1pPr>
            <a:lvl2pPr lvl="1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2pPr>
            <a:lvl3pPr lvl="2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3pPr>
            <a:lvl4pPr lvl="3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4pPr>
            <a:lvl5pPr lvl="4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5pPr>
            <a:lvl6pPr lvl="5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6pPr>
            <a:lvl7pPr lvl="6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7pPr>
            <a:lvl8pPr lvl="7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8pPr>
            <a:lvl9pPr lvl="8"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-860705" y="3047271"/>
            <a:ext cx="5812996" cy="5812996"/>
          </a:xfrm>
          <a:custGeom>
            <a:avLst/>
            <a:gdLst/>
            <a:ahLst/>
            <a:cxnLst/>
            <a:rect l="l" t="t" r="r" b="b"/>
            <a:pathLst>
              <a:path w="5812996" h="5812996" extrusionOk="0">
                <a:moveTo>
                  <a:pt x="0" y="0"/>
                </a:moveTo>
                <a:lnTo>
                  <a:pt x="5812996" y="0"/>
                </a:lnTo>
                <a:lnTo>
                  <a:pt x="5812996" y="5812996"/>
                </a:lnTo>
                <a:lnTo>
                  <a:pt x="0" y="581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>
            <a:off x="3932245" y="3047271"/>
            <a:ext cx="5812996" cy="5812996"/>
          </a:xfrm>
          <a:custGeom>
            <a:avLst/>
            <a:gdLst/>
            <a:ahLst/>
            <a:cxnLst/>
            <a:rect l="l" t="t" r="r" b="b"/>
            <a:pathLst>
              <a:path w="5812996" h="5812996" extrusionOk="0">
                <a:moveTo>
                  <a:pt x="0" y="0"/>
                </a:moveTo>
                <a:lnTo>
                  <a:pt x="5812997" y="0"/>
                </a:lnTo>
                <a:lnTo>
                  <a:pt x="5812997" y="5812996"/>
                </a:lnTo>
                <a:lnTo>
                  <a:pt x="0" y="581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>
            <a:off x="8635105" y="3047271"/>
            <a:ext cx="5812996" cy="5812996"/>
          </a:xfrm>
          <a:custGeom>
            <a:avLst/>
            <a:gdLst/>
            <a:ahLst/>
            <a:cxnLst/>
            <a:rect l="l" t="t" r="r" b="b"/>
            <a:pathLst>
              <a:path w="5812996" h="5812996" extrusionOk="0">
                <a:moveTo>
                  <a:pt x="0" y="0"/>
                </a:moveTo>
                <a:lnTo>
                  <a:pt x="5812996" y="0"/>
                </a:lnTo>
                <a:lnTo>
                  <a:pt x="5812996" y="5812996"/>
                </a:lnTo>
                <a:lnTo>
                  <a:pt x="0" y="581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" name="Google Shape;35;p4"/>
          <p:cNvSpPr/>
          <p:nvPr/>
        </p:nvSpPr>
        <p:spPr>
          <a:xfrm>
            <a:off x="13335709" y="3047271"/>
            <a:ext cx="5812996" cy="5812996"/>
          </a:xfrm>
          <a:custGeom>
            <a:avLst/>
            <a:gdLst/>
            <a:ahLst/>
            <a:cxnLst/>
            <a:rect l="l" t="t" r="r" b="b"/>
            <a:pathLst>
              <a:path w="5812996" h="5812996" extrusionOk="0">
                <a:moveTo>
                  <a:pt x="0" y="0"/>
                </a:moveTo>
                <a:lnTo>
                  <a:pt x="5812996" y="0"/>
                </a:lnTo>
                <a:lnTo>
                  <a:pt x="5812996" y="5812996"/>
                </a:lnTo>
                <a:lnTo>
                  <a:pt x="0" y="581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4"/>
          <p:cNvSpPr txBox="1"/>
          <p:nvPr/>
        </p:nvSpPr>
        <p:spPr>
          <a:xfrm>
            <a:off x="468225" y="4772955"/>
            <a:ext cx="31551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50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01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9964035" y="4772955"/>
            <a:ext cx="31551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50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03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5261176" y="4772955"/>
            <a:ext cx="31551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50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02</a:t>
            </a:r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4639529" y="4772955"/>
            <a:ext cx="31551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50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04</a:t>
            </a:r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24511" y="458694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4"/>
          <p:cNvCxnSpPr/>
          <p:nvPr/>
        </p:nvCxnSpPr>
        <p:spPr>
          <a:xfrm>
            <a:off x="24511" y="9828306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4"/>
          <p:cNvSpPr txBox="1">
            <a:spLocks noGrp="1"/>
          </p:cNvSpPr>
          <p:nvPr>
            <p:ph type="subTitle" idx="1"/>
          </p:nvPr>
        </p:nvSpPr>
        <p:spPr>
          <a:xfrm>
            <a:off x="590025" y="6173825"/>
            <a:ext cx="29115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2"/>
          </p:nvPr>
        </p:nvSpPr>
        <p:spPr>
          <a:xfrm>
            <a:off x="5383000" y="6173825"/>
            <a:ext cx="29115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3"/>
          </p:nvPr>
        </p:nvSpPr>
        <p:spPr>
          <a:xfrm>
            <a:off x="10084725" y="6173825"/>
            <a:ext cx="29115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4"/>
          </p:nvPr>
        </p:nvSpPr>
        <p:spPr>
          <a:xfrm>
            <a:off x="14761325" y="6173825"/>
            <a:ext cx="29115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98950" y="1081325"/>
            <a:ext cx="14165100" cy="283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5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r="17136"/>
          <a:stretch/>
        </p:blipFill>
        <p:spPr>
          <a:xfrm>
            <a:off x="7375824" y="5005850"/>
            <a:ext cx="10912174" cy="48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 l="38111"/>
          <a:stretch/>
        </p:blipFill>
        <p:spPr>
          <a:xfrm>
            <a:off x="24500" y="458700"/>
            <a:ext cx="6266273" cy="536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5"/>
          <p:cNvCxnSpPr/>
          <p:nvPr/>
        </p:nvCxnSpPr>
        <p:spPr>
          <a:xfrm>
            <a:off x="24511" y="458694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24511" y="9828306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5"/>
          <p:cNvSpPr txBox="1"/>
          <p:nvPr/>
        </p:nvSpPr>
        <p:spPr>
          <a:xfrm>
            <a:off x="1208918" y="6040013"/>
            <a:ext cx="4008900" cy="3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25" b="0" i="0" u="none" strike="noStrike" cap="none">
                <a:solidFill>
                  <a:srgbClr val="FFFFFF"/>
                </a:solidFill>
                <a:latin typeface="Fira Sans Thin"/>
                <a:ea typeface="Fira Sans Thin"/>
                <a:cs typeface="Fira Sans Thin"/>
                <a:sym typeface="Fira Sans Thin"/>
              </a:rPr>
              <a:t>01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1103696" y="2707514"/>
            <a:ext cx="8147851" cy="8147851"/>
          </a:xfrm>
          <a:custGeom>
            <a:avLst/>
            <a:gdLst/>
            <a:ahLst/>
            <a:cxnLst/>
            <a:rect l="l" t="t" r="r" b="b"/>
            <a:pathLst>
              <a:path w="8147851" h="8147851" extrusionOk="0">
                <a:moveTo>
                  <a:pt x="0" y="0"/>
                </a:moveTo>
                <a:lnTo>
                  <a:pt x="8147851" y="0"/>
                </a:lnTo>
                <a:lnTo>
                  <a:pt x="8147851" y="8147850"/>
                </a:lnTo>
                <a:lnTo>
                  <a:pt x="0" y="8147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6000"/>
            </a:blip>
            <a:stretch>
              <a:fillRect/>
            </a:stretch>
          </a:blipFill>
          <a:ln>
            <a:noFill/>
          </a:ln>
        </p:spPr>
      </p:sp>
      <p:sp>
        <p:nvSpPr>
          <p:cNvPr id="55" name="Google Shape;55;p6"/>
          <p:cNvSpPr/>
          <p:nvPr/>
        </p:nvSpPr>
        <p:spPr>
          <a:xfrm>
            <a:off x="1752439" y="3459663"/>
            <a:ext cx="6283264" cy="6797418"/>
          </a:xfrm>
          <a:custGeom>
            <a:avLst/>
            <a:gdLst/>
            <a:ahLst/>
            <a:cxnLst/>
            <a:rect l="l" t="t" r="r" b="b"/>
            <a:pathLst>
              <a:path w="6283264" h="6797418" extrusionOk="0">
                <a:moveTo>
                  <a:pt x="0" y="0"/>
                </a:moveTo>
                <a:lnTo>
                  <a:pt x="6283264" y="0"/>
                </a:lnTo>
                <a:lnTo>
                  <a:pt x="6283264" y="6797418"/>
                </a:lnTo>
                <a:lnTo>
                  <a:pt x="0" y="6797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067" t="-3548" r="-99557" b="-30928"/>
            </a:stretch>
          </a:blipFill>
          <a:ln>
            <a:noFill/>
          </a:ln>
        </p:spPr>
      </p:sp>
      <p:cxnSp>
        <p:nvCxnSpPr>
          <p:cNvPr id="56" name="Google Shape;56;p6"/>
          <p:cNvCxnSpPr/>
          <p:nvPr/>
        </p:nvCxnSpPr>
        <p:spPr>
          <a:xfrm>
            <a:off x="24511" y="458694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6"/>
          <p:cNvCxnSpPr/>
          <p:nvPr/>
        </p:nvCxnSpPr>
        <p:spPr>
          <a:xfrm>
            <a:off x="24511" y="9828306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423775" y="1108450"/>
            <a:ext cx="8244900" cy="144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1pPr>
            <a:lvl2pPr lvl="1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2pPr>
            <a:lvl3pPr lvl="2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3pPr>
            <a:lvl4pPr lvl="3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4pPr>
            <a:lvl5pPr lvl="4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5pPr>
            <a:lvl6pPr lvl="5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6pPr>
            <a:lvl7pPr lvl="6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7pPr>
            <a:lvl8pPr lvl="7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8pPr>
            <a:lvl9pPr lvl="8" rt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1"/>
          </p:nvPr>
        </p:nvSpPr>
        <p:spPr>
          <a:xfrm>
            <a:off x="11196825" y="1276375"/>
            <a:ext cx="6283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3000"/>
              <a:buNone/>
              <a:defRPr sz="3000" b="1">
                <a:solidFill>
                  <a:srgbClr val="F564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11196825" y="2246475"/>
            <a:ext cx="58050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5125" algn="l">
              <a:spcBef>
                <a:spcPts val="0"/>
              </a:spcBef>
              <a:spcAft>
                <a:spcPts val="0"/>
              </a:spcAft>
              <a:buSzPts val="2150"/>
              <a:buChar char="●"/>
              <a:defRPr/>
            </a:lvl1pPr>
            <a:lvl2pPr marL="914400" lvl="1" indent="-365125" algn="l">
              <a:spcBef>
                <a:spcPts val="0"/>
              </a:spcBef>
              <a:spcAft>
                <a:spcPts val="0"/>
              </a:spcAft>
              <a:buSzPts val="2150"/>
              <a:buChar char="○"/>
              <a:defRPr/>
            </a:lvl2pPr>
            <a:lvl3pPr marL="1371600" lvl="2" indent="-365125" algn="l">
              <a:spcBef>
                <a:spcPts val="0"/>
              </a:spcBef>
              <a:spcAft>
                <a:spcPts val="0"/>
              </a:spcAft>
              <a:buSzPts val="2150"/>
              <a:buChar char="■"/>
              <a:defRPr/>
            </a:lvl3pPr>
            <a:lvl4pPr marL="1828800" lvl="3" indent="-365125" algn="l">
              <a:spcBef>
                <a:spcPts val="0"/>
              </a:spcBef>
              <a:spcAft>
                <a:spcPts val="0"/>
              </a:spcAft>
              <a:buSzPts val="2150"/>
              <a:buChar char="●"/>
              <a:defRPr/>
            </a:lvl4pPr>
            <a:lvl5pPr marL="2286000" lvl="4" indent="-365125" algn="l">
              <a:spcBef>
                <a:spcPts val="0"/>
              </a:spcBef>
              <a:spcAft>
                <a:spcPts val="0"/>
              </a:spcAft>
              <a:buSzPts val="2150"/>
              <a:buChar char="○"/>
              <a:defRPr/>
            </a:lvl5pPr>
            <a:lvl6pPr marL="2743200" lvl="5" indent="-365125" algn="l">
              <a:spcBef>
                <a:spcPts val="0"/>
              </a:spcBef>
              <a:spcAft>
                <a:spcPts val="0"/>
              </a:spcAft>
              <a:buSzPts val="2150"/>
              <a:buChar char="■"/>
              <a:defRPr/>
            </a:lvl6pPr>
            <a:lvl7pPr marL="3200400" lvl="6" indent="-365125" algn="l">
              <a:spcBef>
                <a:spcPts val="0"/>
              </a:spcBef>
              <a:spcAft>
                <a:spcPts val="0"/>
              </a:spcAft>
              <a:buSzPts val="2150"/>
              <a:buChar char="●"/>
              <a:defRPr/>
            </a:lvl7pPr>
            <a:lvl8pPr marL="3657600" lvl="7" indent="-365125" algn="l">
              <a:spcBef>
                <a:spcPts val="0"/>
              </a:spcBef>
              <a:spcAft>
                <a:spcPts val="0"/>
              </a:spcAft>
              <a:buSzPts val="2150"/>
              <a:buChar char="○"/>
              <a:defRPr/>
            </a:lvl8pPr>
            <a:lvl9pPr marL="4114800" lvl="8" indent="-365125" algn="l">
              <a:spcBef>
                <a:spcPts val="0"/>
              </a:spcBef>
              <a:spcAft>
                <a:spcPts val="0"/>
              </a:spcAft>
              <a:buSzPts val="215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3"/>
          </p:nvPr>
        </p:nvSpPr>
        <p:spPr>
          <a:xfrm>
            <a:off x="11196825" y="5517675"/>
            <a:ext cx="6283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3000"/>
              <a:buNone/>
              <a:defRPr sz="300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5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4"/>
          </p:nvPr>
        </p:nvSpPr>
        <p:spPr>
          <a:xfrm>
            <a:off x="11196825" y="6487775"/>
            <a:ext cx="58050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●"/>
              <a:defRPr/>
            </a:lvl1pPr>
            <a:lvl2pPr marL="914400" lvl="1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○"/>
              <a:defRPr/>
            </a:lvl2pPr>
            <a:lvl3pPr marL="1371600" lvl="2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■"/>
              <a:defRPr/>
            </a:lvl3pPr>
            <a:lvl4pPr marL="1828800" lvl="3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●"/>
              <a:defRPr/>
            </a:lvl4pPr>
            <a:lvl5pPr marL="2286000" lvl="4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○"/>
              <a:defRPr/>
            </a:lvl5pPr>
            <a:lvl6pPr marL="2743200" lvl="5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■"/>
              <a:defRPr/>
            </a:lvl6pPr>
            <a:lvl7pPr marL="3200400" lvl="6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●"/>
              <a:defRPr/>
            </a:lvl7pPr>
            <a:lvl8pPr marL="3657600" lvl="7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○"/>
              <a:defRPr/>
            </a:lvl8pPr>
            <a:lvl9pPr marL="4114800" lvl="8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700458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" name="Google Shape;65;p7"/>
          <p:cNvSpPr/>
          <p:nvPr/>
        </p:nvSpPr>
        <p:spPr>
          <a:xfrm>
            <a:off x="5010664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" name="Google Shape;66;p7"/>
          <p:cNvSpPr/>
          <p:nvPr/>
        </p:nvSpPr>
        <p:spPr>
          <a:xfrm>
            <a:off x="9320870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7" name="Google Shape;67;p7"/>
          <p:cNvSpPr/>
          <p:nvPr/>
        </p:nvSpPr>
        <p:spPr>
          <a:xfrm>
            <a:off x="13631076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8" name="Google Shape;68;p7"/>
          <p:cNvSpPr/>
          <p:nvPr/>
        </p:nvSpPr>
        <p:spPr>
          <a:xfrm>
            <a:off x="6364567" y="3976907"/>
            <a:ext cx="1248661" cy="1416007"/>
          </a:xfrm>
          <a:custGeom>
            <a:avLst/>
            <a:gdLst/>
            <a:ahLst/>
            <a:cxnLst/>
            <a:rect l="l" t="t" r="r" b="b"/>
            <a:pathLst>
              <a:path w="1248661" h="1416007" extrusionOk="0">
                <a:moveTo>
                  <a:pt x="0" y="0"/>
                </a:moveTo>
                <a:lnTo>
                  <a:pt x="1248660" y="0"/>
                </a:lnTo>
                <a:lnTo>
                  <a:pt x="1248660" y="1416007"/>
                </a:lnTo>
                <a:lnTo>
                  <a:pt x="0" y="1416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69" name="Google Shape;69;p7"/>
          <p:cNvCxnSpPr/>
          <p:nvPr/>
        </p:nvCxnSpPr>
        <p:spPr>
          <a:xfrm>
            <a:off x="24511" y="458694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7"/>
          <p:cNvCxnSpPr/>
          <p:nvPr/>
        </p:nvCxnSpPr>
        <p:spPr>
          <a:xfrm>
            <a:off x="24511" y="9828306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000" y="3993513"/>
            <a:ext cx="1219400" cy="13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5350" y="4154534"/>
            <a:ext cx="1248650" cy="121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84975" y="4129104"/>
            <a:ext cx="1248650" cy="12608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621900" y="641920"/>
            <a:ext cx="17044200" cy="162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ubTitle" idx="1"/>
          </p:nvPr>
        </p:nvSpPr>
        <p:spPr>
          <a:xfrm>
            <a:off x="558450" y="704325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2"/>
          </p:nvPr>
        </p:nvSpPr>
        <p:spPr>
          <a:xfrm>
            <a:off x="719815" y="772762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3"/>
          </p:nvPr>
        </p:nvSpPr>
        <p:spPr>
          <a:xfrm>
            <a:off x="4868650" y="704325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4"/>
          </p:nvPr>
        </p:nvSpPr>
        <p:spPr>
          <a:xfrm>
            <a:off x="5030015" y="772762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5"/>
          </p:nvPr>
        </p:nvSpPr>
        <p:spPr>
          <a:xfrm>
            <a:off x="9340275" y="704325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6"/>
          </p:nvPr>
        </p:nvSpPr>
        <p:spPr>
          <a:xfrm>
            <a:off x="9501640" y="772762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7"/>
          </p:nvPr>
        </p:nvSpPr>
        <p:spPr>
          <a:xfrm>
            <a:off x="13489050" y="704325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8"/>
          </p:nvPr>
        </p:nvSpPr>
        <p:spPr>
          <a:xfrm>
            <a:off x="13650415" y="772762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>
            <a:spLocks noGrp="1"/>
          </p:cNvSpPr>
          <p:nvPr>
            <p:ph type="pic" idx="2"/>
          </p:nvPr>
        </p:nvSpPr>
        <p:spPr>
          <a:xfrm>
            <a:off x="-100" y="2949225"/>
            <a:ext cx="5502300" cy="34941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8"/>
          <p:cNvSpPr>
            <a:spLocks noGrp="1"/>
          </p:cNvSpPr>
          <p:nvPr>
            <p:ph type="pic" idx="3"/>
          </p:nvPr>
        </p:nvSpPr>
        <p:spPr>
          <a:xfrm>
            <a:off x="12785550" y="2949225"/>
            <a:ext cx="5502300" cy="34941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>
            <a:spLocks noGrp="1"/>
          </p:cNvSpPr>
          <p:nvPr>
            <p:ph type="pic" idx="4"/>
          </p:nvPr>
        </p:nvSpPr>
        <p:spPr>
          <a:xfrm>
            <a:off x="6392725" y="6008625"/>
            <a:ext cx="5502300" cy="34941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621900" y="641920"/>
            <a:ext cx="17044200" cy="162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5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4464353" y="5143500"/>
            <a:ext cx="3551611" cy="3546812"/>
          </a:xfrm>
          <a:custGeom>
            <a:avLst/>
            <a:gdLst/>
            <a:ahLst/>
            <a:cxnLst/>
            <a:rect l="l" t="t" r="r" b="b"/>
            <a:pathLst>
              <a:path w="3551611" h="3546812" extrusionOk="0">
                <a:moveTo>
                  <a:pt x="0" y="0"/>
                </a:moveTo>
                <a:lnTo>
                  <a:pt x="3551611" y="0"/>
                </a:lnTo>
                <a:lnTo>
                  <a:pt x="3551611" y="3546812"/>
                </a:lnTo>
                <a:lnTo>
                  <a:pt x="0" y="3546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8"/>
          <p:cNvSpPr/>
          <p:nvPr/>
        </p:nvSpPr>
        <p:spPr>
          <a:xfrm>
            <a:off x="16512194" y="1028700"/>
            <a:ext cx="3551611" cy="3546812"/>
          </a:xfrm>
          <a:custGeom>
            <a:avLst/>
            <a:gdLst/>
            <a:ahLst/>
            <a:cxnLst/>
            <a:rect l="l" t="t" r="r" b="b"/>
            <a:pathLst>
              <a:path w="3551611" h="3546812" extrusionOk="0">
                <a:moveTo>
                  <a:pt x="0" y="0"/>
                </a:moveTo>
                <a:lnTo>
                  <a:pt x="3551612" y="0"/>
                </a:lnTo>
                <a:lnTo>
                  <a:pt x="3551612" y="3546812"/>
                </a:lnTo>
                <a:lnTo>
                  <a:pt x="0" y="3546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90" name="Google Shape;90;p8"/>
          <p:cNvCxnSpPr/>
          <p:nvPr/>
        </p:nvCxnSpPr>
        <p:spPr>
          <a:xfrm>
            <a:off x="24511" y="458694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8"/>
          <p:cNvCxnSpPr/>
          <p:nvPr/>
        </p:nvCxnSpPr>
        <p:spPr>
          <a:xfrm>
            <a:off x="24511" y="9828306"/>
            <a:ext cx="1835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630975" y="700730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5"/>
          </p:nvPr>
        </p:nvSpPr>
        <p:spPr>
          <a:xfrm>
            <a:off x="792340" y="769167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1pPr>
            <a:lvl2pPr marL="914400" lvl="1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2pPr>
            <a:lvl3pPr marL="1371600" lvl="2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3pPr>
            <a:lvl4pPr marL="1828800" lvl="3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4pPr>
            <a:lvl5pPr marL="2286000" lvl="4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5pPr>
            <a:lvl6pPr marL="2743200" lvl="5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6pPr>
            <a:lvl7pPr marL="3200400" lvl="6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7pPr>
            <a:lvl8pPr marL="3657600" lvl="7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8pPr>
            <a:lvl9pPr marL="4114800" lvl="8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6"/>
          </p:nvPr>
        </p:nvSpPr>
        <p:spPr>
          <a:xfrm>
            <a:off x="13416525" y="700730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7"/>
          </p:nvPr>
        </p:nvSpPr>
        <p:spPr>
          <a:xfrm>
            <a:off x="13577890" y="769167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1pPr>
            <a:lvl2pPr marL="914400" lvl="1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2pPr>
            <a:lvl3pPr marL="1371600" lvl="2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3pPr>
            <a:lvl4pPr marL="1828800" lvl="3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4pPr>
            <a:lvl5pPr marL="2286000" lvl="4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5pPr>
            <a:lvl6pPr marL="2743200" lvl="5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6pPr>
            <a:lvl7pPr marL="3200400" lvl="6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7pPr>
            <a:lvl8pPr marL="3657600" lvl="7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8pPr>
            <a:lvl9pPr marL="4114800" lvl="8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ubTitle" idx="8"/>
          </p:nvPr>
        </p:nvSpPr>
        <p:spPr>
          <a:xfrm>
            <a:off x="7083650" y="3089450"/>
            <a:ext cx="4240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641D"/>
              </a:buClr>
              <a:buSzPts val="2450"/>
              <a:buNone/>
              <a:defRPr sz="2450" b="1">
                <a:solidFill>
                  <a:srgbClr val="F564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2pPr>
            <a:lvl3pPr lvl="2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3pPr>
            <a:lvl4pPr lvl="3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4pPr>
            <a:lvl5pPr lvl="4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5pPr>
            <a:lvl6pPr lvl="5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6pPr>
            <a:lvl7pPr lvl="6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7pPr>
            <a:lvl8pPr lvl="7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8pPr>
            <a:lvl9pPr lvl="8" rtl="0">
              <a:spcBef>
                <a:spcPts val="0"/>
              </a:spcBef>
              <a:spcAft>
                <a:spcPts val="0"/>
              </a:spcAft>
              <a:buSzPts val="2450"/>
              <a:buNone/>
              <a:defRPr sz="2450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body" idx="9"/>
          </p:nvPr>
        </p:nvSpPr>
        <p:spPr>
          <a:xfrm>
            <a:off x="7245015" y="3773825"/>
            <a:ext cx="391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1pPr>
            <a:lvl2pPr marL="914400" lvl="1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2pPr>
            <a:lvl3pPr marL="1371600" lvl="2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3pPr>
            <a:lvl4pPr marL="1828800" lvl="3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4pPr>
            <a:lvl5pPr marL="2286000" lvl="4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5pPr>
            <a:lvl6pPr marL="2743200" lvl="5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6pPr>
            <a:lvl7pPr marL="3200400" lvl="6" indent="-352425" rtl="0">
              <a:spcBef>
                <a:spcPts val="0"/>
              </a:spcBef>
              <a:spcAft>
                <a:spcPts val="0"/>
              </a:spcAft>
              <a:buSzPts val="1950"/>
              <a:buChar char="●"/>
              <a:defRPr sz="1950"/>
            </a:lvl7pPr>
            <a:lvl8pPr marL="3657600" lvl="7" indent="-352425" rtl="0">
              <a:spcBef>
                <a:spcPts val="0"/>
              </a:spcBef>
              <a:spcAft>
                <a:spcPts val="0"/>
              </a:spcAft>
              <a:buSzPts val="1950"/>
              <a:buChar char="○"/>
              <a:defRPr sz="1950"/>
            </a:lvl8pPr>
            <a:lvl9pPr marL="4114800" lvl="8" indent="-352425" rtl="0">
              <a:spcBef>
                <a:spcPts val="0"/>
              </a:spcBef>
              <a:spcAft>
                <a:spcPts val="0"/>
              </a:spcAft>
              <a:buSzPts val="1950"/>
              <a:buChar char="■"/>
              <a:defRPr sz="19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1900" y="703875"/>
            <a:ext cx="170442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50"/>
              <a:buFont typeface="Courier Prime"/>
              <a:buNone/>
              <a:defRPr sz="10550" i="0" u="none" strike="noStrike" cap="none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875550" y="4564825"/>
            <a:ext cx="13227300" cy="3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●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○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■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●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○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■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●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○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6512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Fira Sans"/>
              <a:buChar char="■"/>
              <a:defRPr sz="215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 descr="A close up of a key&#10;&#10;Description automatically generated">
            <a:extLst>
              <a:ext uri="{FF2B5EF4-FFF2-40B4-BE49-F238E27FC236}">
                <a16:creationId xmlns:a16="http://schemas.microsoft.com/office/drawing/2014/main" id="{12F71F05-AB0B-919E-A84D-7B17C5DB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40000" flipH="1">
            <a:off x="3416843" y="2045487"/>
            <a:ext cx="10696653" cy="6106006"/>
          </a:xfrm>
          <a:prstGeom prst="rect">
            <a:avLst/>
          </a:prstGeom>
        </p:spPr>
      </p:pic>
      <p:sp>
        <p:nvSpPr>
          <p:cNvPr id="108" name="Google Shape;108;p9"/>
          <p:cNvSpPr txBox="1"/>
          <p:nvPr/>
        </p:nvSpPr>
        <p:spPr>
          <a:xfrm>
            <a:off x="323550" y="915597"/>
            <a:ext cx="17640900" cy="1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 err="1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MariaDB</a:t>
            </a:r>
            <a:r>
              <a:rPr lang="en-US" sz="8000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 Indexes Revisited</a:t>
            </a:r>
            <a:endParaRPr sz="8000" dirty="0"/>
          </a:p>
        </p:txBody>
      </p:sp>
      <p:sp>
        <p:nvSpPr>
          <p:cNvPr id="107" name="Google Shape;107;p9"/>
          <p:cNvSpPr txBox="1"/>
          <p:nvPr/>
        </p:nvSpPr>
        <p:spPr>
          <a:xfrm>
            <a:off x="1505918" y="7671823"/>
            <a:ext cx="15276300" cy="1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Beyond the Documentation</a:t>
            </a:r>
            <a:endParaRPr sz="8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323550" y="9587777"/>
            <a:ext cx="17640900" cy="521682"/>
            <a:chOff x="1786958" y="9587777"/>
            <a:chExt cx="15600189" cy="521682"/>
          </a:xfrm>
        </p:grpSpPr>
        <p:sp>
          <p:nvSpPr>
            <p:cNvPr id="21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20" name="Google Shape;108;p9"/>
            <p:cNvSpPr txBox="1"/>
            <p:nvPr/>
          </p:nvSpPr>
          <p:spPr>
            <a:xfrm>
              <a:off x="10622656" y="9587777"/>
              <a:ext cx="6764491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smtClean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smtClean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r>
                <a:rPr lang="en-001" sz="3000" b="0" i="0" u="none" strike="noStrike" cap="none" dirty="0" smtClean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/feedback.php</a:t>
              </a:r>
              <a:endParaRPr sz="3000" dirty="0"/>
            </a:p>
          </p:txBody>
        </p:sp>
      </p:grpSp>
      <p:sp>
        <p:nvSpPr>
          <p:cNvPr id="11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/>
          <p:nvPr/>
        </p:nvSpPr>
        <p:spPr>
          <a:xfrm>
            <a:off x="880165" y="2669327"/>
            <a:ext cx="3860402" cy="1838880"/>
          </a:xfrm>
          <a:custGeom>
            <a:avLst/>
            <a:gdLst/>
            <a:ahLst/>
            <a:cxnLst/>
            <a:rect l="l" t="t" r="r" b="b"/>
            <a:pathLst>
              <a:path w="3860402" h="1838880" extrusionOk="0">
                <a:moveTo>
                  <a:pt x="0" y="0"/>
                </a:moveTo>
                <a:lnTo>
                  <a:pt x="3860402" y="0"/>
                </a:lnTo>
                <a:lnTo>
                  <a:pt x="3860402" y="1838880"/>
                </a:lnTo>
                <a:lnTo>
                  <a:pt x="0" y="1838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7086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244" name="Google Shape;244;p16"/>
          <p:cNvSpPr/>
          <p:nvPr/>
        </p:nvSpPr>
        <p:spPr>
          <a:xfrm>
            <a:off x="9324788" y="2669327"/>
            <a:ext cx="3860402" cy="1838880"/>
          </a:xfrm>
          <a:custGeom>
            <a:avLst/>
            <a:gdLst/>
            <a:ahLst/>
            <a:cxnLst/>
            <a:rect l="l" t="t" r="r" b="b"/>
            <a:pathLst>
              <a:path w="3860402" h="1838880" extrusionOk="0">
                <a:moveTo>
                  <a:pt x="0" y="0"/>
                </a:moveTo>
                <a:lnTo>
                  <a:pt x="3860402" y="0"/>
                </a:lnTo>
                <a:lnTo>
                  <a:pt x="3860402" y="1838880"/>
                </a:lnTo>
                <a:lnTo>
                  <a:pt x="0" y="1838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7086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245" name="Google Shape;245;p16"/>
          <p:cNvSpPr/>
          <p:nvPr/>
        </p:nvSpPr>
        <p:spPr>
          <a:xfrm>
            <a:off x="5102436" y="4726743"/>
            <a:ext cx="3860402" cy="1794255"/>
          </a:xfrm>
          <a:custGeom>
            <a:avLst/>
            <a:gdLst/>
            <a:ahLst/>
            <a:cxnLst/>
            <a:rect l="l" t="t" r="r" b="b"/>
            <a:pathLst>
              <a:path w="3860402" h="1794255" extrusionOk="0">
                <a:moveTo>
                  <a:pt x="0" y="0"/>
                </a:moveTo>
                <a:lnTo>
                  <a:pt x="3860402" y="0"/>
                </a:lnTo>
                <a:lnTo>
                  <a:pt x="3860402" y="1794255"/>
                </a:lnTo>
                <a:lnTo>
                  <a:pt x="0" y="1794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5221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246" name="Google Shape;246;p16"/>
          <p:cNvSpPr/>
          <p:nvPr/>
        </p:nvSpPr>
        <p:spPr>
          <a:xfrm>
            <a:off x="13547059" y="4726743"/>
            <a:ext cx="3860402" cy="1794255"/>
          </a:xfrm>
          <a:custGeom>
            <a:avLst/>
            <a:gdLst/>
            <a:ahLst/>
            <a:cxnLst/>
            <a:rect l="l" t="t" r="r" b="b"/>
            <a:pathLst>
              <a:path w="3860402" h="1794255" extrusionOk="0">
                <a:moveTo>
                  <a:pt x="0" y="0"/>
                </a:moveTo>
                <a:lnTo>
                  <a:pt x="3860402" y="0"/>
                </a:lnTo>
                <a:lnTo>
                  <a:pt x="3860402" y="1794255"/>
                </a:lnTo>
                <a:lnTo>
                  <a:pt x="0" y="1794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5221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247" name="Google Shape;247;p16"/>
          <p:cNvSpPr txBox="1"/>
          <p:nvPr/>
        </p:nvSpPr>
        <p:spPr>
          <a:xfrm>
            <a:off x="2110499" y="3224483"/>
            <a:ext cx="1393678" cy="136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18" b="0" i="0" u="none" strike="noStrike" cap="none" dirty="0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01</a:t>
            </a:r>
            <a:endParaRPr dirty="0"/>
          </a:p>
        </p:txBody>
      </p:sp>
      <p:sp>
        <p:nvSpPr>
          <p:cNvPr id="248" name="Google Shape;248;p16"/>
          <p:cNvSpPr txBox="1"/>
          <p:nvPr/>
        </p:nvSpPr>
        <p:spPr>
          <a:xfrm>
            <a:off x="6335798" y="4508373"/>
            <a:ext cx="1393678" cy="136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18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02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10559810" y="3224483"/>
            <a:ext cx="1393678" cy="136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18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03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4791993" y="3934167"/>
            <a:ext cx="1393678" cy="136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18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04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880165" y="6063985"/>
            <a:ext cx="3860321" cy="142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Database filters rows using the index and uses the table to retrieve matched rows</a:t>
            </a:r>
          </a:p>
        </p:txBody>
      </p:sp>
      <p:sp>
        <p:nvSpPr>
          <p:cNvPr id="253" name="Google Shape;253;p16"/>
          <p:cNvSpPr txBox="1"/>
          <p:nvPr/>
        </p:nvSpPr>
        <p:spPr>
          <a:xfrm>
            <a:off x="9324707" y="5220186"/>
            <a:ext cx="3860321" cy="142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Rows were read and sorted during an extra sorting phase during query execution</a:t>
            </a:r>
            <a:endParaRPr dirty="0"/>
          </a:p>
        </p:txBody>
      </p:sp>
      <p:sp>
        <p:nvSpPr>
          <p:cNvPr id="254" name="Google Shape;254;p16"/>
          <p:cNvSpPr txBox="1"/>
          <p:nvPr/>
        </p:nvSpPr>
        <p:spPr>
          <a:xfrm>
            <a:off x="13573843" y="7230073"/>
            <a:ext cx="3860321" cy="47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Query doesn’t make any sense</a:t>
            </a:r>
            <a:endParaRPr dirty="0"/>
          </a:p>
        </p:txBody>
      </p:sp>
      <p:sp>
        <p:nvSpPr>
          <p:cNvPr id="255" name="Google Shape;255;p16"/>
          <p:cNvSpPr txBox="1"/>
          <p:nvPr/>
        </p:nvSpPr>
        <p:spPr>
          <a:xfrm>
            <a:off x="2486182" y="653473"/>
            <a:ext cx="13315500" cy="18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78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Meaning</a:t>
            </a:r>
            <a:endParaRPr dirty="0"/>
          </a:p>
        </p:txBody>
      </p:sp>
      <p:sp>
        <p:nvSpPr>
          <p:cNvPr id="18" name="Google Shape;252;p16"/>
          <p:cNvSpPr txBox="1"/>
          <p:nvPr/>
        </p:nvSpPr>
        <p:spPr>
          <a:xfrm>
            <a:off x="880165" y="5372586"/>
            <a:ext cx="3860321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Using the index condition</a:t>
            </a:r>
            <a:endParaRPr sz="1800" b="1" u="sng" dirty="0">
              <a:solidFill>
                <a:schemeClr val="accent6"/>
              </a:solidFill>
            </a:endParaRPr>
          </a:p>
        </p:txBody>
      </p:sp>
      <p:sp>
        <p:nvSpPr>
          <p:cNvPr id="19" name="Google Shape;252;p16"/>
          <p:cNvSpPr txBox="1"/>
          <p:nvPr/>
        </p:nvSpPr>
        <p:spPr>
          <a:xfrm>
            <a:off x="5102517" y="6739368"/>
            <a:ext cx="3860321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Using a WHERE clause</a:t>
            </a:r>
            <a:endParaRPr sz="1800" b="1" u="sng" dirty="0">
              <a:solidFill>
                <a:schemeClr val="accent6"/>
              </a:solidFill>
            </a:endParaRPr>
          </a:p>
        </p:txBody>
      </p:sp>
      <p:sp>
        <p:nvSpPr>
          <p:cNvPr id="20" name="Google Shape;252;p16"/>
          <p:cNvSpPr txBox="1"/>
          <p:nvPr/>
        </p:nvSpPr>
        <p:spPr>
          <a:xfrm>
            <a:off x="5102517" y="7308113"/>
            <a:ext cx="3860321" cy="142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4027"/>
              </a:lnSpc>
            </a:pPr>
            <a:r>
              <a:rPr lang="en-US" sz="19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expression within a WHERE clause performed </a:t>
            </a:r>
            <a:r>
              <a:rPr lang="en-US" sz="1999" dirty="0" smtClea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an </a:t>
            </a:r>
            <a:r>
              <a:rPr lang="en-US" sz="19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 seek operation</a:t>
            </a:r>
            <a:endParaRPr lang="en-US" sz="1999" b="0" i="0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" name="Google Shape;252;p16"/>
          <p:cNvSpPr txBox="1"/>
          <p:nvPr/>
        </p:nvSpPr>
        <p:spPr>
          <a:xfrm>
            <a:off x="9324707" y="4551484"/>
            <a:ext cx="3860321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Using </a:t>
            </a:r>
            <a:r>
              <a:rPr lang="en-US" sz="2400" b="1" i="0" u="sng" strike="noStrike" cap="none" dirty="0" err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filesort</a:t>
            </a:r>
            <a:endParaRPr sz="1800" b="1" u="sng" dirty="0">
              <a:solidFill>
                <a:schemeClr val="accent6"/>
              </a:solidFill>
            </a:endParaRPr>
          </a:p>
        </p:txBody>
      </p:sp>
      <p:sp>
        <p:nvSpPr>
          <p:cNvPr id="22" name="Google Shape;252;p16"/>
          <p:cNvSpPr txBox="1"/>
          <p:nvPr/>
        </p:nvSpPr>
        <p:spPr>
          <a:xfrm>
            <a:off x="13573843" y="6641537"/>
            <a:ext cx="3860321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Impossible WHERE</a:t>
            </a:r>
            <a:endParaRPr sz="1800" b="1" u="sng" dirty="0">
              <a:solidFill>
                <a:schemeClr val="accent6"/>
              </a:solidFill>
            </a:endParaRPr>
          </a:p>
        </p:txBody>
      </p:sp>
      <p:cxnSp>
        <p:nvCxnSpPr>
          <p:cNvPr id="23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25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26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27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/>
          <p:nvPr/>
        </p:nvSpPr>
        <p:spPr>
          <a:xfrm>
            <a:off x="700458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70" name="Google Shape;170;p13"/>
          <p:cNvSpPr/>
          <p:nvPr/>
        </p:nvSpPr>
        <p:spPr>
          <a:xfrm>
            <a:off x="5010664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71" name="Google Shape;171;p13"/>
          <p:cNvSpPr/>
          <p:nvPr/>
        </p:nvSpPr>
        <p:spPr>
          <a:xfrm>
            <a:off x="9320870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72" name="Google Shape;172;p13"/>
          <p:cNvSpPr/>
          <p:nvPr/>
        </p:nvSpPr>
        <p:spPr>
          <a:xfrm>
            <a:off x="13631076" y="2737266"/>
            <a:ext cx="3956466" cy="3956466"/>
          </a:xfrm>
          <a:custGeom>
            <a:avLst/>
            <a:gdLst/>
            <a:ahLst/>
            <a:cxnLst/>
            <a:rect l="l" t="t" r="r" b="b"/>
            <a:pathLst>
              <a:path w="3956466" h="3956466" extrusionOk="0">
                <a:moveTo>
                  <a:pt x="0" y="0"/>
                </a:moveTo>
                <a:lnTo>
                  <a:pt x="3956466" y="0"/>
                </a:lnTo>
                <a:lnTo>
                  <a:pt x="3956466" y="3956466"/>
                </a:lnTo>
                <a:lnTo>
                  <a:pt x="0" y="3956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73" name="Google Shape;173;p13"/>
          <p:cNvSpPr/>
          <p:nvPr/>
        </p:nvSpPr>
        <p:spPr>
          <a:xfrm>
            <a:off x="6364567" y="3976907"/>
            <a:ext cx="1248661" cy="1416007"/>
          </a:xfrm>
          <a:custGeom>
            <a:avLst/>
            <a:gdLst/>
            <a:ahLst/>
            <a:cxnLst/>
            <a:rect l="l" t="t" r="r" b="b"/>
            <a:pathLst>
              <a:path w="1248661" h="1416007" extrusionOk="0">
                <a:moveTo>
                  <a:pt x="0" y="0"/>
                </a:moveTo>
                <a:lnTo>
                  <a:pt x="1248660" y="0"/>
                </a:lnTo>
                <a:lnTo>
                  <a:pt x="1248660" y="1416007"/>
                </a:lnTo>
                <a:lnTo>
                  <a:pt x="0" y="1416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74" name="Google Shape;174;p13"/>
          <p:cNvSpPr txBox="1"/>
          <p:nvPr/>
        </p:nvSpPr>
        <p:spPr>
          <a:xfrm>
            <a:off x="2486182" y="641631"/>
            <a:ext cx="13315500" cy="18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78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Action Plan</a:t>
            </a:r>
            <a:endParaRPr dirty="0"/>
          </a:p>
        </p:txBody>
      </p:sp>
      <p:sp>
        <p:nvSpPr>
          <p:cNvPr id="175" name="Google Shape;175;p13"/>
          <p:cNvSpPr txBox="1"/>
          <p:nvPr/>
        </p:nvSpPr>
        <p:spPr>
          <a:xfrm>
            <a:off x="1414922" y="7249387"/>
            <a:ext cx="2527538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Use Case</a:t>
            </a:r>
            <a:endParaRPr dirty="0"/>
          </a:p>
        </p:txBody>
      </p:sp>
      <p:sp>
        <p:nvSpPr>
          <p:cNvPr id="176" name="Google Shape;176;p13"/>
          <p:cNvSpPr txBox="1"/>
          <p:nvPr/>
        </p:nvSpPr>
        <p:spPr>
          <a:xfrm>
            <a:off x="5010664" y="7249387"/>
            <a:ext cx="4310206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Choose an Index Type</a:t>
            </a:r>
            <a:endParaRPr dirty="0"/>
          </a:p>
        </p:txBody>
      </p:sp>
      <p:sp>
        <p:nvSpPr>
          <p:cNvPr id="177" name="Google Shape;177;p13"/>
          <p:cNvSpPr txBox="1"/>
          <p:nvPr/>
        </p:nvSpPr>
        <p:spPr>
          <a:xfrm>
            <a:off x="9320870" y="7249387"/>
            <a:ext cx="4310206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Apply the Index Type</a:t>
            </a:r>
            <a:endParaRPr dirty="0"/>
          </a:p>
        </p:txBody>
      </p:sp>
      <p:sp>
        <p:nvSpPr>
          <p:cNvPr id="178" name="Google Shape;178;p13"/>
          <p:cNvSpPr txBox="1"/>
          <p:nvPr/>
        </p:nvSpPr>
        <p:spPr>
          <a:xfrm>
            <a:off x="13277336" y="7249387"/>
            <a:ext cx="4310206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Test &amp; Deploy</a:t>
            </a:r>
            <a:endParaRPr dirty="0"/>
          </a:p>
        </p:txBody>
      </p:sp>
      <p:sp>
        <p:nvSpPr>
          <p:cNvPr id="179" name="Google Shape;179;p13"/>
          <p:cNvSpPr txBox="1"/>
          <p:nvPr/>
        </p:nvSpPr>
        <p:spPr>
          <a:xfrm>
            <a:off x="864620" y="7845652"/>
            <a:ext cx="3628143" cy="6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Evaluate your use case</a:t>
            </a:r>
            <a:endParaRPr sz="1600" dirty="0"/>
          </a:p>
        </p:txBody>
      </p:sp>
      <p:sp>
        <p:nvSpPr>
          <p:cNvPr id="180" name="Google Shape;180;p13"/>
          <p:cNvSpPr txBox="1"/>
          <p:nvPr/>
        </p:nvSpPr>
        <p:spPr>
          <a:xfrm>
            <a:off x="5174826" y="7845652"/>
            <a:ext cx="3628143" cy="123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Based on your use case, choose an index type</a:t>
            </a:r>
            <a:endParaRPr sz="1600" dirty="0"/>
          </a:p>
        </p:txBody>
      </p:sp>
      <p:sp>
        <p:nvSpPr>
          <p:cNvPr id="181" name="Google Shape;181;p13"/>
          <p:cNvSpPr txBox="1"/>
          <p:nvPr/>
        </p:nvSpPr>
        <p:spPr>
          <a:xfrm>
            <a:off x="9485031" y="7845652"/>
            <a:ext cx="3628143" cy="123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Adding a B-Tree index for most use cases</a:t>
            </a:r>
            <a:endParaRPr sz="1600" dirty="0"/>
          </a:p>
        </p:txBody>
      </p:sp>
      <p:sp>
        <p:nvSpPr>
          <p:cNvPr id="182" name="Google Shape;182;p13"/>
          <p:cNvSpPr txBox="1"/>
          <p:nvPr/>
        </p:nvSpPr>
        <p:spPr>
          <a:xfrm>
            <a:off x="13795237" y="7845652"/>
            <a:ext cx="3628143" cy="123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Run queries with the </a:t>
            </a:r>
            <a:r>
              <a:rPr lang="en-001" sz="2400" b="0" i="0" u="none" strike="noStrike" cap="none" dirty="0">
                <a:solidFill>
                  <a:srgbClr val="FFFFFF"/>
                </a:solidFill>
                <a:latin typeface="Consolas" panose="020B0609020204030204" pitchFamily="49" charset="0"/>
                <a:ea typeface="Fira Sans"/>
                <a:cs typeface="Fira Sans"/>
                <a:sym typeface="Fira Sans"/>
              </a:rPr>
              <a:t>EXPLAIN</a:t>
            </a: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clause</a:t>
            </a:r>
            <a:endParaRPr sz="1600" dirty="0"/>
          </a:p>
        </p:txBody>
      </p:sp>
      <p:pic>
        <p:nvPicPr>
          <p:cNvPr id="185" name="Google Shape;18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9000" y="3993513"/>
            <a:ext cx="1219400" cy="13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65350" y="4154534"/>
            <a:ext cx="1248650" cy="121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84975" y="4129104"/>
            <a:ext cx="1248650" cy="1260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24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25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26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22"/>
          <p:cNvGrpSpPr/>
          <p:nvPr/>
        </p:nvGrpSpPr>
        <p:grpSpPr>
          <a:xfrm>
            <a:off x="3984916" y="2207883"/>
            <a:ext cx="6590626" cy="6822328"/>
            <a:chOff x="0" y="-28575"/>
            <a:chExt cx="812800" cy="841375"/>
          </a:xfrm>
        </p:grpSpPr>
        <p:sp>
          <p:nvSpPr>
            <p:cNvPr id="401" name="Google Shape;401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4592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22"/>
          <p:cNvGrpSpPr/>
          <p:nvPr/>
        </p:nvGrpSpPr>
        <p:grpSpPr>
          <a:xfrm>
            <a:off x="7712458" y="2207883"/>
            <a:ext cx="6590626" cy="6822328"/>
            <a:chOff x="0" y="-28575"/>
            <a:chExt cx="812800" cy="841375"/>
          </a:xfrm>
        </p:grpSpPr>
        <p:sp>
          <p:nvSpPr>
            <p:cNvPr id="404" name="Google Shape;404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2"/>
          <p:cNvSpPr txBox="1"/>
          <p:nvPr/>
        </p:nvSpPr>
        <p:spPr>
          <a:xfrm>
            <a:off x="1517997" y="575741"/>
            <a:ext cx="15252000" cy="18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78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Takeaways</a:t>
            </a:r>
            <a:endParaRPr dirty="0"/>
          </a:p>
        </p:txBody>
      </p:sp>
      <p:sp>
        <p:nvSpPr>
          <p:cNvPr id="411" name="Google Shape;411;p22"/>
          <p:cNvSpPr txBox="1"/>
          <p:nvPr/>
        </p:nvSpPr>
        <p:spPr>
          <a:xfrm>
            <a:off x="4695042" y="3566809"/>
            <a:ext cx="3391120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Covering</a:t>
            </a:r>
            <a:r>
              <a:rPr lang="lt-LT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indexes</a:t>
            </a:r>
            <a:r>
              <a:rPr lang="lt-LT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mean</a:t>
            </a:r>
            <a:r>
              <a:rPr lang="lt-LT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speed</a:t>
            </a:r>
            <a:endParaRPr dirty="0"/>
          </a:p>
        </p:txBody>
      </p:sp>
      <p:sp>
        <p:nvSpPr>
          <p:cNvPr id="412" name="Google Shape;412;p22"/>
          <p:cNvSpPr txBox="1"/>
          <p:nvPr/>
        </p:nvSpPr>
        <p:spPr>
          <a:xfrm>
            <a:off x="10855858" y="3566809"/>
            <a:ext cx="258518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Storage engines and my.cnf</a:t>
            </a:r>
            <a:endParaRPr dirty="0"/>
          </a:p>
        </p:txBody>
      </p:sp>
      <p:sp>
        <p:nvSpPr>
          <p:cNvPr id="413" name="Google Shape;413;p22"/>
          <p:cNvSpPr txBox="1"/>
          <p:nvPr/>
        </p:nvSpPr>
        <p:spPr>
          <a:xfrm>
            <a:off x="4723690" y="4836934"/>
            <a:ext cx="258518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Use</a:t>
            </a:r>
            <a:r>
              <a:rPr lang="lt-LT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indexes</a:t>
            </a:r>
            <a:r>
              <a:rPr lang="lt-LT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lt-LT" sz="1999" b="1" i="1" u="sng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lt-LT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lt-LT" sz="1999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partitions</a:t>
            </a:r>
            <a:endParaRPr dirty="0"/>
          </a:p>
        </p:txBody>
      </p:sp>
      <p:sp>
        <p:nvSpPr>
          <p:cNvPr id="414" name="Google Shape;414;p22"/>
          <p:cNvSpPr txBox="1"/>
          <p:nvPr/>
        </p:nvSpPr>
        <p:spPr>
          <a:xfrm>
            <a:off x="11251911" y="4921796"/>
            <a:ext cx="258518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Data types and character sets</a:t>
            </a:r>
            <a:endParaRPr dirty="0"/>
          </a:p>
        </p:txBody>
      </p:sp>
      <p:sp>
        <p:nvSpPr>
          <p:cNvPr id="415" name="Google Shape;415;p22"/>
          <p:cNvSpPr txBox="1"/>
          <p:nvPr/>
        </p:nvSpPr>
        <p:spPr>
          <a:xfrm>
            <a:off x="4695041" y="6276783"/>
            <a:ext cx="258518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 the c</a:t>
            </a: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olumn after </a:t>
            </a:r>
            <a:r>
              <a:rPr lang="en-001" sz="1999" b="0" i="0" u="none" strike="noStrike" cap="none" dirty="0">
                <a:solidFill>
                  <a:srgbClr val="FFFFFF"/>
                </a:solidFill>
                <a:latin typeface="Courier New" panose="02070309020205020404" pitchFamily="49" charset="0"/>
                <a:ea typeface="Fira Sans"/>
                <a:cs typeface="Courier New" panose="02070309020205020404" pitchFamily="49" charset="0"/>
                <a:sym typeface="Fira Sans"/>
              </a:rPr>
              <a:t>WHERE</a:t>
            </a: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clause</a:t>
            </a:r>
            <a:endParaRPr dirty="0"/>
          </a:p>
        </p:txBody>
      </p:sp>
      <p:sp>
        <p:nvSpPr>
          <p:cNvPr id="416" name="Google Shape;416;p22"/>
          <p:cNvSpPr txBox="1"/>
          <p:nvPr/>
        </p:nvSpPr>
        <p:spPr>
          <a:xfrm>
            <a:off x="11251911" y="6276783"/>
            <a:ext cx="258518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What columns are indexed?</a:t>
            </a:r>
            <a:endParaRPr dirty="0"/>
          </a:p>
        </p:txBody>
      </p:sp>
      <p:sp>
        <p:nvSpPr>
          <p:cNvPr id="417" name="Google Shape;417;p22"/>
          <p:cNvSpPr txBox="1"/>
          <p:nvPr/>
        </p:nvSpPr>
        <p:spPr>
          <a:xfrm>
            <a:off x="5610363" y="7631770"/>
            <a:ext cx="258518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Select only the necessary rows</a:t>
            </a:r>
            <a:endParaRPr dirty="0"/>
          </a:p>
        </p:txBody>
      </p:sp>
      <p:sp>
        <p:nvSpPr>
          <p:cNvPr id="418" name="Google Shape;418;p22"/>
          <p:cNvSpPr txBox="1"/>
          <p:nvPr/>
        </p:nvSpPr>
        <p:spPr>
          <a:xfrm>
            <a:off x="9957671" y="7631770"/>
            <a:ext cx="2972908" cy="94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Does indexing make sense?</a:t>
            </a:r>
            <a:endParaRPr dirty="0"/>
          </a:p>
        </p:txBody>
      </p:sp>
      <p:sp>
        <p:nvSpPr>
          <p:cNvPr id="419" name="Google Shape;419;p22"/>
          <p:cNvSpPr txBox="1"/>
          <p:nvPr/>
        </p:nvSpPr>
        <p:spPr>
          <a:xfrm>
            <a:off x="8028059" y="5007883"/>
            <a:ext cx="2335879" cy="128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9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999" dirty="0">
                <a:solidFill>
                  <a:srgbClr val="FFFFFF"/>
                </a:solidFill>
                <a:latin typeface="Fira Sans"/>
                <a:sym typeface="Fira Sans"/>
              </a:rPr>
              <a:t>Use the proper type of index</a:t>
            </a:r>
            <a:endParaRPr dirty="0"/>
          </a:p>
        </p:txBody>
      </p:sp>
      <p:cxnSp>
        <p:nvCxnSpPr>
          <p:cNvPr id="21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23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24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25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25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5450" y="1491287"/>
            <a:ext cx="7317099" cy="7304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5"/>
          <p:cNvGrpSpPr/>
          <p:nvPr/>
        </p:nvGrpSpPr>
        <p:grpSpPr>
          <a:xfrm>
            <a:off x="4557046" y="4061858"/>
            <a:ext cx="1837910" cy="1396222"/>
            <a:chOff x="0" y="-38100"/>
            <a:chExt cx="508628" cy="386394"/>
          </a:xfrm>
        </p:grpSpPr>
        <p:sp>
          <p:nvSpPr>
            <p:cNvPr id="217" name="Google Shape;217;p15"/>
            <p:cNvSpPr/>
            <p:nvPr/>
          </p:nvSpPr>
          <p:spPr>
            <a:xfrm>
              <a:off x="0" y="0"/>
              <a:ext cx="508627" cy="348294"/>
            </a:xfrm>
            <a:custGeom>
              <a:avLst/>
              <a:gdLst/>
              <a:ahLst/>
              <a:cxnLst/>
              <a:rect l="l" t="t" r="r" b="b"/>
              <a:pathLst>
                <a:path w="508627" h="348294" extrusionOk="0">
                  <a:moveTo>
                    <a:pt x="0" y="0"/>
                  </a:moveTo>
                  <a:lnTo>
                    <a:pt x="508627" y="0"/>
                  </a:lnTo>
                  <a:lnTo>
                    <a:pt x="508627" y="348294"/>
                  </a:lnTo>
                  <a:lnTo>
                    <a:pt x="0" y="348294"/>
                  </a:lnTo>
                  <a:close/>
                </a:path>
              </a:pathLst>
            </a:custGeom>
            <a:solidFill>
              <a:srgbClr val="101010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0" y="-38100"/>
              <a:ext cx="508628" cy="386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5"/>
          <p:cNvGrpSpPr/>
          <p:nvPr/>
        </p:nvGrpSpPr>
        <p:grpSpPr>
          <a:xfrm>
            <a:off x="8215594" y="697263"/>
            <a:ext cx="1837910" cy="1396222"/>
            <a:chOff x="0" y="-38100"/>
            <a:chExt cx="508628" cy="386394"/>
          </a:xfrm>
        </p:grpSpPr>
        <p:sp>
          <p:nvSpPr>
            <p:cNvPr id="220" name="Google Shape;220;p15"/>
            <p:cNvSpPr/>
            <p:nvPr/>
          </p:nvSpPr>
          <p:spPr>
            <a:xfrm>
              <a:off x="0" y="0"/>
              <a:ext cx="508627" cy="348294"/>
            </a:xfrm>
            <a:custGeom>
              <a:avLst/>
              <a:gdLst/>
              <a:ahLst/>
              <a:cxnLst/>
              <a:rect l="l" t="t" r="r" b="b"/>
              <a:pathLst>
                <a:path w="508627" h="348294" extrusionOk="0">
                  <a:moveTo>
                    <a:pt x="0" y="0"/>
                  </a:moveTo>
                  <a:lnTo>
                    <a:pt x="508627" y="0"/>
                  </a:lnTo>
                  <a:lnTo>
                    <a:pt x="508627" y="348294"/>
                  </a:lnTo>
                  <a:lnTo>
                    <a:pt x="0" y="348294"/>
                  </a:lnTo>
                  <a:close/>
                </a:path>
              </a:pathLst>
            </a:custGeom>
            <a:solidFill>
              <a:srgbClr val="101010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0" y="-38100"/>
              <a:ext cx="508628" cy="386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5"/>
          <p:cNvGrpSpPr/>
          <p:nvPr/>
        </p:nvGrpSpPr>
        <p:grpSpPr>
          <a:xfrm>
            <a:off x="8215594" y="8090061"/>
            <a:ext cx="1837910" cy="1396222"/>
            <a:chOff x="0" y="-38100"/>
            <a:chExt cx="508628" cy="386394"/>
          </a:xfrm>
        </p:grpSpPr>
        <p:sp>
          <p:nvSpPr>
            <p:cNvPr id="223" name="Google Shape;223;p15"/>
            <p:cNvSpPr/>
            <p:nvPr/>
          </p:nvSpPr>
          <p:spPr>
            <a:xfrm>
              <a:off x="0" y="0"/>
              <a:ext cx="508627" cy="348294"/>
            </a:xfrm>
            <a:custGeom>
              <a:avLst/>
              <a:gdLst/>
              <a:ahLst/>
              <a:cxnLst/>
              <a:rect l="l" t="t" r="r" b="b"/>
              <a:pathLst>
                <a:path w="508627" h="348294" extrusionOk="0">
                  <a:moveTo>
                    <a:pt x="0" y="0"/>
                  </a:moveTo>
                  <a:lnTo>
                    <a:pt x="508627" y="0"/>
                  </a:lnTo>
                  <a:lnTo>
                    <a:pt x="508627" y="348294"/>
                  </a:lnTo>
                  <a:lnTo>
                    <a:pt x="0" y="348294"/>
                  </a:lnTo>
                  <a:close/>
                </a:path>
              </a:pathLst>
            </a:custGeom>
            <a:solidFill>
              <a:srgbClr val="101010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0" y="-38100"/>
              <a:ext cx="508628" cy="386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>
            <a:off x="11874143" y="4061858"/>
            <a:ext cx="1837910" cy="1396222"/>
            <a:chOff x="0" y="-38100"/>
            <a:chExt cx="508628" cy="386394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508627" cy="348294"/>
            </a:xfrm>
            <a:custGeom>
              <a:avLst/>
              <a:gdLst/>
              <a:ahLst/>
              <a:cxnLst/>
              <a:rect l="l" t="t" r="r" b="b"/>
              <a:pathLst>
                <a:path w="508627" h="348294" extrusionOk="0">
                  <a:moveTo>
                    <a:pt x="0" y="0"/>
                  </a:moveTo>
                  <a:lnTo>
                    <a:pt x="508627" y="0"/>
                  </a:lnTo>
                  <a:lnTo>
                    <a:pt x="508627" y="348294"/>
                  </a:lnTo>
                  <a:lnTo>
                    <a:pt x="0" y="348294"/>
                  </a:lnTo>
                  <a:close/>
                </a:path>
              </a:pathLst>
            </a:custGeom>
            <a:solidFill>
              <a:srgbClr val="101010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0" y="-38100"/>
              <a:ext cx="508628" cy="386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5"/>
          <p:cNvSpPr txBox="1"/>
          <p:nvPr/>
        </p:nvSpPr>
        <p:spPr>
          <a:xfrm>
            <a:off x="4812822" y="4105304"/>
            <a:ext cx="13263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97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02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8471371" y="740708"/>
            <a:ext cx="13263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97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01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8471371" y="8133507"/>
            <a:ext cx="13263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97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04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12129919" y="4105304"/>
            <a:ext cx="13263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97" b="0" i="0" u="none" strike="noStrike" cap="none">
                <a:solidFill>
                  <a:srgbClr val="F5641D"/>
                </a:solidFill>
                <a:latin typeface="Courier Prime"/>
                <a:ea typeface="Courier Prime"/>
                <a:cs typeface="Courier Prime"/>
                <a:sym typeface="Courier Prime"/>
              </a:rPr>
              <a:t>03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257666" y="1717610"/>
            <a:ext cx="3580927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 all indexes are used</a:t>
            </a:r>
            <a:endParaRPr sz="1800" dirty="0"/>
          </a:p>
        </p:txBody>
      </p:sp>
      <p:sp>
        <p:nvSpPr>
          <p:cNvPr id="233" name="Google Shape;233;p15"/>
          <p:cNvSpPr txBox="1"/>
          <p:nvPr/>
        </p:nvSpPr>
        <p:spPr>
          <a:xfrm>
            <a:off x="257666" y="6959263"/>
            <a:ext cx="4971951" cy="113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Modifying indexes makes a copy of the table on the disk</a:t>
            </a:r>
            <a:endParaRPr sz="1800" dirty="0"/>
          </a:p>
        </p:txBody>
      </p:sp>
      <p:sp>
        <p:nvSpPr>
          <p:cNvPr id="234" name="Google Shape;234;p15"/>
          <p:cNvSpPr txBox="1"/>
          <p:nvPr/>
        </p:nvSpPr>
        <p:spPr>
          <a:xfrm>
            <a:off x="12922310" y="1924618"/>
            <a:ext cx="4408089" cy="113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Indexing all columns is not necessarily bad</a:t>
            </a:r>
            <a:endParaRPr sz="1800" dirty="0"/>
          </a:p>
        </p:txBody>
      </p:sp>
      <p:sp>
        <p:nvSpPr>
          <p:cNvPr id="235" name="Google Shape;235;p15"/>
          <p:cNvSpPr txBox="1"/>
          <p:nvPr/>
        </p:nvSpPr>
        <p:spPr>
          <a:xfrm>
            <a:off x="13559647" y="7785843"/>
            <a:ext cx="3971255" cy="113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 cardinality:</a:t>
            </a:r>
          </a:p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00" dirty="0">
                <a:solidFill>
                  <a:srgbClr val="FFFFFF"/>
                </a:solidFill>
                <a:latin typeface="Fira Sans"/>
                <a:sym typeface="Fira Sans"/>
              </a:rPr>
              <a:t>uniqueness of values</a:t>
            </a:r>
            <a:endParaRPr sz="1800" dirty="0"/>
          </a:p>
        </p:txBody>
      </p:sp>
      <p:pic>
        <p:nvPicPr>
          <p:cNvPr id="8" name="Picture 7" descr="A neon sign of a server&#10;&#10;Description automatically generated">
            <a:extLst>
              <a:ext uri="{FF2B5EF4-FFF2-40B4-BE49-F238E27FC236}">
                <a16:creationId xmlns:a16="http://schemas.microsoft.com/office/drawing/2014/main" id="{611FE855-B129-CFC8-7041-B51C2B462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50" y="3117850"/>
            <a:ext cx="3467100" cy="4051300"/>
          </a:xfrm>
          <a:prstGeom prst="rect">
            <a:avLst/>
          </a:prstGeom>
        </p:spPr>
      </p:pic>
      <p:cxnSp>
        <p:nvCxnSpPr>
          <p:cNvPr id="28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30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31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32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7601" y="1979800"/>
            <a:ext cx="7638536" cy="7638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7"/>
          <p:cNvGrpSpPr/>
          <p:nvPr/>
        </p:nvGrpSpPr>
        <p:grpSpPr>
          <a:xfrm>
            <a:off x="6917443" y="3490207"/>
            <a:ext cx="4642928" cy="4642928"/>
            <a:chOff x="0" y="0"/>
            <a:chExt cx="812800" cy="812800"/>
          </a:xfrm>
        </p:grpSpPr>
        <p:sp>
          <p:nvSpPr>
            <p:cNvPr id="265" name="Google Shape;265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7"/>
          <p:cNvGrpSpPr/>
          <p:nvPr/>
        </p:nvGrpSpPr>
        <p:grpSpPr>
          <a:xfrm>
            <a:off x="2612248" y="2442775"/>
            <a:ext cx="1637958" cy="741344"/>
            <a:chOff x="0" y="-104775"/>
            <a:chExt cx="431396" cy="195250"/>
          </a:xfrm>
        </p:grpSpPr>
        <p:sp>
          <p:nvSpPr>
            <p:cNvPr id="268" name="Google Shape;268;p17"/>
            <p:cNvSpPr/>
            <p:nvPr/>
          </p:nvSpPr>
          <p:spPr>
            <a:xfrm>
              <a:off x="0" y="0"/>
              <a:ext cx="431396" cy="90475"/>
            </a:xfrm>
            <a:custGeom>
              <a:avLst/>
              <a:gdLst/>
              <a:ahLst/>
              <a:cxnLst/>
              <a:rect l="l" t="t" r="r" b="b"/>
              <a:pathLst>
                <a:path w="431396" h="90475" extrusionOk="0">
                  <a:moveTo>
                    <a:pt x="0" y="0"/>
                  </a:moveTo>
                  <a:lnTo>
                    <a:pt x="431396" y="0"/>
                  </a:lnTo>
                  <a:lnTo>
                    <a:pt x="431396" y="90475"/>
                  </a:lnTo>
                  <a:lnTo>
                    <a:pt x="0" y="90475"/>
                  </a:lnTo>
                  <a:close/>
                </a:path>
              </a:pathLst>
            </a:custGeom>
            <a:solidFill>
              <a:srgbClr val="F4592F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69" name="Google Shape;269;p17"/>
            <p:cNvSpPr txBox="1"/>
            <p:nvPr/>
          </p:nvSpPr>
          <p:spPr>
            <a:xfrm>
              <a:off x="0" y="-104775"/>
              <a:ext cx="431396" cy="1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7"/>
          <p:cNvGrpSpPr/>
          <p:nvPr/>
        </p:nvGrpSpPr>
        <p:grpSpPr>
          <a:xfrm>
            <a:off x="14462088" y="2442775"/>
            <a:ext cx="1637958" cy="741344"/>
            <a:chOff x="0" y="-104775"/>
            <a:chExt cx="431396" cy="195250"/>
          </a:xfrm>
        </p:grpSpPr>
        <p:sp>
          <p:nvSpPr>
            <p:cNvPr id="271" name="Google Shape;271;p17"/>
            <p:cNvSpPr/>
            <p:nvPr/>
          </p:nvSpPr>
          <p:spPr>
            <a:xfrm>
              <a:off x="0" y="0"/>
              <a:ext cx="431396" cy="90475"/>
            </a:xfrm>
            <a:custGeom>
              <a:avLst/>
              <a:gdLst/>
              <a:ahLst/>
              <a:cxnLst/>
              <a:rect l="l" t="t" r="r" b="b"/>
              <a:pathLst>
                <a:path w="431396" h="90475" extrusionOk="0">
                  <a:moveTo>
                    <a:pt x="0" y="0"/>
                  </a:moveTo>
                  <a:lnTo>
                    <a:pt x="431396" y="0"/>
                  </a:lnTo>
                  <a:lnTo>
                    <a:pt x="431396" y="90475"/>
                  </a:lnTo>
                  <a:lnTo>
                    <a:pt x="0" y="90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72" name="Google Shape;272;p17"/>
            <p:cNvSpPr txBox="1"/>
            <p:nvPr/>
          </p:nvSpPr>
          <p:spPr>
            <a:xfrm>
              <a:off x="0" y="-104775"/>
              <a:ext cx="431396" cy="1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2612248" y="5810578"/>
            <a:ext cx="1637958" cy="741344"/>
            <a:chOff x="0" y="-104775"/>
            <a:chExt cx="431396" cy="19525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31396" cy="90475"/>
            </a:xfrm>
            <a:custGeom>
              <a:avLst/>
              <a:gdLst/>
              <a:ahLst/>
              <a:cxnLst/>
              <a:rect l="l" t="t" r="r" b="b"/>
              <a:pathLst>
                <a:path w="431396" h="90475" extrusionOk="0">
                  <a:moveTo>
                    <a:pt x="0" y="0"/>
                  </a:moveTo>
                  <a:lnTo>
                    <a:pt x="431396" y="0"/>
                  </a:lnTo>
                  <a:lnTo>
                    <a:pt x="431396" y="90475"/>
                  </a:lnTo>
                  <a:lnTo>
                    <a:pt x="0" y="90475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0" y="-104775"/>
              <a:ext cx="431396" cy="1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7"/>
          <p:cNvGrpSpPr/>
          <p:nvPr/>
        </p:nvGrpSpPr>
        <p:grpSpPr>
          <a:xfrm>
            <a:off x="14462088" y="5810578"/>
            <a:ext cx="1637958" cy="741344"/>
            <a:chOff x="0" y="-104775"/>
            <a:chExt cx="431396" cy="195250"/>
          </a:xfrm>
        </p:grpSpPr>
        <p:sp>
          <p:nvSpPr>
            <p:cNvPr id="277" name="Google Shape;277;p17"/>
            <p:cNvSpPr/>
            <p:nvPr/>
          </p:nvSpPr>
          <p:spPr>
            <a:xfrm>
              <a:off x="0" y="0"/>
              <a:ext cx="431396" cy="90475"/>
            </a:xfrm>
            <a:custGeom>
              <a:avLst/>
              <a:gdLst/>
              <a:ahLst/>
              <a:cxnLst/>
              <a:rect l="l" t="t" r="r" b="b"/>
              <a:pathLst>
                <a:path w="431396" h="90475" extrusionOk="0">
                  <a:moveTo>
                    <a:pt x="0" y="0"/>
                  </a:moveTo>
                  <a:lnTo>
                    <a:pt x="431396" y="0"/>
                  </a:lnTo>
                  <a:lnTo>
                    <a:pt x="431396" y="90475"/>
                  </a:lnTo>
                  <a:lnTo>
                    <a:pt x="0" y="90475"/>
                  </a:lnTo>
                  <a:close/>
                </a:path>
              </a:pathLst>
            </a:custGeom>
            <a:solidFill>
              <a:srgbClr val="FFA53B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78" name="Google Shape;278;p17"/>
            <p:cNvSpPr txBox="1"/>
            <p:nvPr/>
          </p:nvSpPr>
          <p:spPr>
            <a:xfrm>
              <a:off x="0" y="-104775"/>
              <a:ext cx="431396" cy="1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7"/>
          <p:cNvSpPr txBox="1"/>
          <p:nvPr/>
        </p:nvSpPr>
        <p:spPr>
          <a:xfrm>
            <a:off x="2486182" y="560236"/>
            <a:ext cx="13315500" cy="18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0578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Test &amp; Deploy</a:t>
            </a:r>
            <a:endParaRPr dirty="0"/>
          </a:p>
        </p:txBody>
      </p:sp>
      <p:sp>
        <p:nvSpPr>
          <p:cNvPr id="280" name="Google Shape;280;p17"/>
          <p:cNvSpPr txBox="1"/>
          <p:nvPr/>
        </p:nvSpPr>
        <p:spPr>
          <a:xfrm>
            <a:off x="13302834" y="3499732"/>
            <a:ext cx="3956466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2. Deploy (</a:t>
            </a:r>
            <a:r>
              <a:rPr lang="en-001" sz="2499" b="1" i="1" u="sng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Locally</a:t>
            </a: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dirty="0"/>
          </a:p>
        </p:txBody>
      </p:sp>
      <p:sp>
        <p:nvSpPr>
          <p:cNvPr id="281" name="Google Shape;281;p17"/>
          <p:cNvSpPr txBox="1"/>
          <p:nvPr/>
        </p:nvSpPr>
        <p:spPr>
          <a:xfrm>
            <a:off x="6934588" y="3678802"/>
            <a:ext cx="603887" cy="54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4" b="1" i="0" u="none" strike="noStrike" cap="none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01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6879343" y="7346257"/>
            <a:ext cx="603887" cy="54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4" b="1" i="0" u="none" strike="noStrike" cap="none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03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1452994" y="3499732"/>
            <a:ext cx="3956466" cy="86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1. Ensure Necessity (</a:t>
            </a:r>
            <a:r>
              <a:rPr lang="en-001" sz="2499" b="1" i="1" u="sng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Locally</a:t>
            </a: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dirty="0"/>
          </a:p>
        </p:txBody>
      </p:sp>
      <p:sp>
        <p:nvSpPr>
          <p:cNvPr id="284" name="Google Shape;284;p17"/>
          <p:cNvSpPr txBox="1"/>
          <p:nvPr/>
        </p:nvSpPr>
        <p:spPr>
          <a:xfrm>
            <a:off x="13302834" y="6913872"/>
            <a:ext cx="3956466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4. Test &amp; Run!</a:t>
            </a:r>
            <a:endParaRPr dirty="0"/>
          </a:p>
        </p:txBody>
      </p:sp>
      <p:sp>
        <p:nvSpPr>
          <p:cNvPr id="285" name="Google Shape;285;p17"/>
          <p:cNvSpPr txBox="1"/>
          <p:nvPr/>
        </p:nvSpPr>
        <p:spPr>
          <a:xfrm>
            <a:off x="1452994" y="6913872"/>
            <a:ext cx="3956466" cy="86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99" b="1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. Replicate on a Live Server</a:t>
            </a:r>
            <a:endParaRPr dirty="0"/>
          </a:p>
        </p:txBody>
      </p:sp>
      <p:sp>
        <p:nvSpPr>
          <p:cNvPr id="286" name="Google Shape;286;p17"/>
          <p:cNvSpPr txBox="1"/>
          <p:nvPr/>
        </p:nvSpPr>
        <p:spPr>
          <a:xfrm>
            <a:off x="13466996" y="4095997"/>
            <a:ext cx="3628143" cy="107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1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Deploy (add) indexes on a replica server</a:t>
            </a:r>
            <a:endParaRPr dirty="0"/>
          </a:p>
        </p:txBody>
      </p:sp>
      <p:sp>
        <p:nvSpPr>
          <p:cNvPr id="287" name="Google Shape;287;p17"/>
          <p:cNvSpPr txBox="1"/>
          <p:nvPr/>
        </p:nvSpPr>
        <p:spPr>
          <a:xfrm>
            <a:off x="1617155" y="4350269"/>
            <a:ext cx="3628143" cy="161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1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Ensure that the indexes you add are the indexes that are necessary for you to use</a:t>
            </a:r>
            <a:endParaRPr dirty="0"/>
          </a:p>
        </p:txBody>
      </p:sp>
      <p:sp>
        <p:nvSpPr>
          <p:cNvPr id="288" name="Google Shape;288;p17"/>
          <p:cNvSpPr txBox="1"/>
          <p:nvPr/>
        </p:nvSpPr>
        <p:spPr>
          <a:xfrm>
            <a:off x="13466996" y="7510137"/>
            <a:ext cx="3628143" cy="161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1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Test your query performance once again.</a:t>
            </a:r>
          </a:p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1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Most likely you’re good to go!</a:t>
            </a:r>
            <a:endParaRPr lang="en-001" sz="2100" b="0" i="0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1462331" y="7782715"/>
            <a:ext cx="3628143" cy="107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1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Ensure your database load is low before adding indexes</a:t>
            </a:r>
            <a:endParaRPr dirty="0"/>
          </a:p>
        </p:txBody>
      </p:sp>
      <p:sp>
        <p:nvSpPr>
          <p:cNvPr id="290" name="Google Shape;290;p17"/>
          <p:cNvSpPr txBox="1"/>
          <p:nvPr/>
        </p:nvSpPr>
        <p:spPr>
          <a:xfrm>
            <a:off x="10910764" y="3678802"/>
            <a:ext cx="603887" cy="54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4" b="1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02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10910764" y="7346257"/>
            <a:ext cx="603887" cy="54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4" b="1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04</a:t>
            </a:r>
            <a:endParaRPr/>
          </a:p>
        </p:txBody>
      </p:sp>
      <p:pic>
        <p:nvPicPr>
          <p:cNvPr id="3" name="Picture 2" descr="A neon sign of a server&#10;&#10;Description automatically generated">
            <a:extLst>
              <a:ext uri="{FF2B5EF4-FFF2-40B4-BE49-F238E27FC236}">
                <a16:creationId xmlns:a16="http://schemas.microsoft.com/office/drawing/2014/main" id="{E7D35C3E-C21A-2775-276B-AFC22ACEC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83" y="4310381"/>
            <a:ext cx="2414034" cy="2820794"/>
          </a:xfrm>
          <a:prstGeom prst="rect">
            <a:avLst/>
          </a:prstGeom>
        </p:spPr>
      </p:pic>
      <p:cxnSp>
        <p:nvCxnSpPr>
          <p:cNvPr id="35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37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38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39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0;p22"/>
          <p:cNvSpPr txBox="1"/>
          <p:nvPr/>
        </p:nvSpPr>
        <p:spPr>
          <a:xfrm>
            <a:off x="1517997" y="575741"/>
            <a:ext cx="15252000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0000" b="0" i="0" u="none" strike="noStrike" cap="none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2327718"/>
            <a:ext cx="16750353" cy="6254807"/>
          </a:xfrm>
          <a:prstGeom prst="rect">
            <a:avLst/>
          </a:prstGeom>
        </p:spPr>
      </p:pic>
      <p:cxnSp>
        <p:nvCxnSpPr>
          <p:cNvPr id="4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6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7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9" name="Google Shape;292;p17"/>
          <p:cNvCxnSpPr/>
          <p:nvPr/>
        </p:nvCxnSpPr>
        <p:spPr>
          <a:xfrm>
            <a:off x="24511" y="458694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525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5"/>
          <p:cNvSpPr/>
          <p:nvPr/>
        </p:nvSpPr>
        <p:spPr>
          <a:xfrm>
            <a:off x="11915575" y="3110448"/>
            <a:ext cx="1509451" cy="2237730"/>
          </a:xfrm>
          <a:custGeom>
            <a:avLst/>
            <a:gdLst/>
            <a:ahLst/>
            <a:cxnLst/>
            <a:rect l="l" t="t" r="r" b="b"/>
            <a:pathLst>
              <a:path w="1509451" h="2237730" extrusionOk="0">
                <a:moveTo>
                  <a:pt x="0" y="0"/>
                </a:moveTo>
                <a:lnTo>
                  <a:pt x="1509450" y="0"/>
                </a:lnTo>
                <a:lnTo>
                  <a:pt x="1509450" y="2237730"/>
                </a:lnTo>
                <a:lnTo>
                  <a:pt x="0" y="2237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470" name="Google Shape;470;p25"/>
          <p:cNvSpPr txBox="1"/>
          <p:nvPr/>
        </p:nvSpPr>
        <p:spPr>
          <a:xfrm>
            <a:off x="10121811" y="2362176"/>
            <a:ext cx="5096978" cy="43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499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Books</a:t>
            </a:r>
            <a:endParaRPr dirty="0"/>
          </a:p>
        </p:txBody>
      </p:sp>
      <p:sp>
        <p:nvSpPr>
          <p:cNvPr id="471" name="Google Shape;471;p25"/>
          <p:cNvSpPr/>
          <p:nvPr/>
        </p:nvSpPr>
        <p:spPr>
          <a:xfrm>
            <a:off x="3426585" y="3232763"/>
            <a:ext cx="2361953" cy="1958273"/>
          </a:xfrm>
          <a:custGeom>
            <a:avLst/>
            <a:gdLst/>
            <a:ahLst/>
            <a:cxnLst/>
            <a:rect l="l" t="t" r="r" b="b"/>
            <a:pathLst>
              <a:path w="2361953" h="1958273" extrusionOk="0">
                <a:moveTo>
                  <a:pt x="0" y="0"/>
                </a:moveTo>
                <a:lnTo>
                  <a:pt x="2361953" y="0"/>
                </a:lnTo>
                <a:lnTo>
                  <a:pt x="2361953" y="1958273"/>
                </a:lnTo>
                <a:lnTo>
                  <a:pt x="0" y="1958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graphicFrame>
        <p:nvGraphicFramePr>
          <p:cNvPr id="472" name="Google Shape;472;p25"/>
          <p:cNvGraphicFramePr/>
          <p:nvPr>
            <p:extLst>
              <p:ext uri="{D42A27DB-BD31-4B8C-83A1-F6EECF244321}">
                <p14:modId xmlns:p14="http://schemas.microsoft.com/office/powerpoint/2010/main" val="4024972421"/>
              </p:ext>
            </p:extLst>
          </p:nvPr>
        </p:nvGraphicFramePr>
        <p:xfrm>
          <a:off x="2162525" y="5657182"/>
          <a:ext cx="4890075" cy="3715275"/>
        </p:xfrm>
        <a:graphic>
          <a:graphicData uri="http://schemas.openxmlformats.org/drawingml/2006/table">
            <a:tbl>
              <a:tblPr>
                <a:noFill/>
                <a:tableStyleId>{B580253F-2F2C-4833-B78E-C8F22E5C8CEF}</a:tableStyleId>
              </a:tblPr>
              <a:tblGrid>
                <a:gridCol w="489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001" sz="2400" u="none" strike="noStrike" cap="none" dirty="0">
                          <a:solidFill>
                            <a:srgbClr val="FFFFFF"/>
                          </a:solidFill>
                          <a:latin typeface="Fira Sans"/>
                          <a:sym typeface="Fira Sans"/>
                        </a:rPr>
                        <a:t>MariaDB</a:t>
                      </a:r>
                      <a:r>
                        <a:rPr lang="en-001" sz="2400" u="none" strike="noStrike" cap="none" baseline="0" dirty="0">
                          <a:solidFill>
                            <a:srgbClr val="FFFFFF"/>
                          </a:solidFill>
                          <a:latin typeface="Fira Sans"/>
                          <a:sym typeface="Fira Sans"/>
                        </a:rPr>
                        <a:t> Documentation</a:t>
                      </a:r>
                      <a:endParaRPr sz="2400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001" sz="24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DBA StackExchange</a:t>
                      </a:r>
                      <a:endParaRPr sz="2400" u="none" strike="noStrike" cap="none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001" sz="24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YouTube &amp;</a:t>
                      </a:r>
                      <a:r>
                        <a:rPr lang="en-001" sz="2400" u="none" strike="noStrike" cap="none" baseline="0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Beyond</a:t>
                      </a:r>
                    </a:p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001" sz="2400" u="none" strike="noStrike" cap="none" baseline="0" dirty="0">
                          <a:solidFill>
                            <a:srgbClr val="FFFFFF"/>
                          </a:solidFill>
                          <a:latin typeface="Fira Sans"/>
                          <a:sym typeface="Fira Sans"/>
                        </a:rPr>
                        <a:t>@DatabaseDive</a:t>
                      </a:r>
                      <a:endParaRPr sz="2400" u="none" strike="noStrike" cap="none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3" name="Google Shape;473;p25"/>
          <p:cNvGraphicFramePr/>
          <p:nvPr>
            <p:extLst>
              <p:ext uri="{D42A27DB-BD31-4B8C-83A1-F6EECF244321}">
                <p14:modId xmlns:p14="http://schemas.microsoft.com/office/powerpoint/2010/main" val="1918095475"/>
              </p:ext>
            </p:extLst>
          </p:nvPr>
        </p:nvGraphicFramePr>
        <p:xfrm>
          <a:off x="10566268" y="5479891"/>
          <a:ext cx="3929450" cy="4161815"/>
        </p:xfrm>
        <a:graphic>
          <a:graphicData uri="http://schemas.openxmlformats.org/drawingml/2006/table">
            <a:tbl>
              <a:tblPr>
                <a:noFill/>
                <a:tableStyleId>{B580253F-2F2C-4833-B78E-C8F22E5C8CEF}</a:tableStyleId>
              </a:tblPr>
              <a:tblGrid>
                <a:gridCol w="39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28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001" sz="1900" b="1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Hacking MySQL: Breaking, Optimizing, and Securing MySQL for Your Use Case</a:t>
                      </a:r>
                      <a:endParaRPr lang="en-US" sz="1900" b="1" u="none" strike="noStrike" cap="none" dirty="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by </a:t>
                      </a:r>
                      <a:r>
                        <a:rPr lang="en-001" sz="19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Lukas</a:t>
                      </a:r>
                      <a:r>
                        <a:rPr lang="en-001" sz="1900" u="none" strike="noStrike" cap="none" baseline="0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Vileikis</a:t>
                      </a:r>
                      <a:endParaRPr sz="1100" u="none" strike="noStrike" cap="none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4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Relational Database Index Design and the Optimizers</a:t>
                      </a:r>
                    </a:p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by </a:t>
                      </a:r>
                      <a:r>
                        <a:rPr lang="en-US" sz="1900" u="none" strike="noStrike" cap="none" dirty="0" err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Tapio</a:t>
                      </a:r>
                      <a:r>
                        <a:rPr lang="en-US" sz="19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en-US" sz="1900" u="none" strike="noStrike" cap="none" dirty="0" err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Lahdenmäki</a:t>
                      </a:r>
                      <a:r>
                        <a:rPr lang="en-US" sz="1900" u="none" strike="noStrike" cap="none" dirty="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, Mike Leach</a:t>
                      </a:r>
                      <a:endParaRPr lang="en-US" sz="1100" u="none" strike="noStrike" cap="none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5" name="Google Shape;475;p25"/>
          <p:cNvSpPr txBox="1"/>
          <p:nvPr/>
        </p:nvSpPr>
        <p:spPr>
          <a:xfrm>
            <a:off x="599812" y="875135"/>
            <a:ext cx="17088376" cy="130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76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Additional Resources</a:t>
            </a:r>
            <a:endParaRPr dirty="0"/>
          </a:p>
        </p:txBody>
      </p:sp>
      <p:sp>
        <p:nvSpPr>
          <p:cNvPr id="476" name="Google Shape;476;p25"/>
          <p:cNvSpPr txBox="1"/>
          <p:nvPr/>
        </p:nvSpPr>
        <p:spPr>
          <a:xfrm>
            <a:off x="2936392" y="2374713"/>
            <a:ext cx="3342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Useful Websites</a:t>
            </a:r>
            <a:endParaRPr/>
          </a:p>
        </p:txBody>
      </p:sp>
      <p:cxnSp>
        <p:nvCxnSpPr>
          <p:cNvPr id="13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15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16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19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7"/>
          <p:cNvSpPr txBox="1"/>
          <p:nvPr/>
        </p:nvSpPr>
        <p:spPr>
          <a:xfrm>
            <a:off x="4168268" y="715563"/>
            <a:ext cx="9951600" cy="278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12933" dirty="0">
                <a:solidFill>
                  <a:srgbClr val="FFFFFF"/>
                </a:solidFill>
                <a:latin typeface="Courier Prime"/>
                <a:sym typeface="Courier Prime"/>
              </a:rPr>
              <a:t>Thank You!</a:t>
            </a:r>
            <a:endParaRPr dirty="0"/>
          </a:p>
        </p:txBody>
      </p:sp>
      <p:sp>
        <p:nvSpPr>
          <p:cNvPr id="531" name="Google Shape;531;p27"/>
          <p:cNvSpPr txBox="1"/>
          <p:nvPr/>
        </p:nvSpPr>
        <p:spPr>
          <a:xfrm>
            <a:off x="5962830" y="3204849"/>
            <a:ext cx="6482100" cy="65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675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Hope you’ve learned something new. </a:t>
            </a:r>
            <a:r>
              <a:rPr lang="en-001" sz="2675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11" name="Google Shape;531;p27"/>
          <p:cNvSpPr txBox="1"/>
          <p:nvPr/>
        </p:nvSpPr>
        <p:spPr>
          <a:xfrm>
            <a:off x="5902950" y="4008488"/>
            <a:ext cx="6482100" cy="195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675" b="1" dirty="0">
                <a:solidFill>
                  <a:srgbClr val="FFFFFF"/>
                </a:solidFill>
                <a:latin typeface="Fira Sans"/>
                <a:sym typeface="Fira Sans"/>
              </a:rPr>
              <a:t>Blog – lukasvileikis.com</a:t>
            </a:r>
          </a:p>
          <a:p>
            <a:pPr marL="0" marR="0" lvl="1" indent="0" algn="ctr" rtl="0">
              <a:lnSpc>
                <a:spcPct val="15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675" b="1" dirty="0" smtClean="0">
                <a:solidFill>
                  <a:srgbClr val="FFFFFF"/>
                </a:solidFill>
                <a:latin typeface="Fira Sans"/>
                <a:sym typeface="Fira Sans"/>
              </a:rPr>
              <a:t>DBSE </a:t>
            </a:r>
            <a:r>
              <a:rPr lang="en-001" sz="2675" b="1" dirty="0">
                <a:solidFill>
                  <a:srgbClr val="FFFFFF"/>
                </a:solidFill>
                <a:latin typeface="Fira Sans"/>
                <a:sym typeface="Fira Sans"/>
              </a:rPr>
              <a:t>– </a:t>
            </a:r>
            <a:r>
              <a:rPr lang="en-001" sz="2675" b="1" dirty="0" smtClean="0">
                <a:solidFill>
                  <a:srgbClr val="FFFFFF"/>
                </a:solidFill>
                <a:latin typeface="Fira Sans"/>
                <a:sym typeface="Fira Sans"/>
              </a:rPr>
              <a:t>BreachDirectory.com</a:t>
            </a:r>
            <a:endParaRPr lang="en-US" sz="2675" b="1" dirty="0" smtClean="0">
              <a:solidFill>
                <a:srgbClr val="FFFFFF"/>
              </a:solidFill>
              <a:latin typeface="Fira Sans"/>
              <a:sym typeface="Fira Sans"/>
            </a:endParaRPr>
          </a:p>
          <a:p>
            <a:pPr marL="0" marR="0" lvl="1" indent="0" algn="ctr" rtl="0">
              <a:lnSpc>
                <a:spcPct val="15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5" b="1" dirty="0" smtClean="0">
                <a:solidFill>
                  <a:srgbClr val="FFFFFF"/>
                </a:solidFill>
                <a:latin typeface="Fira Sans"/>
                <a:sym typeface="Fira Sans"/>
              </a:rPr>
              <a:t>Book </a:t>
            </a:r>
            <a:r>
              <a:rPr lang="en-US" sz="2675" b="1" smtClean="0">
                <a:solidFill>
                  <a:srgbClr val="FFFFFF"/>
                </a:solidFill>
                <a:latin typeface="Fira Sans"/>
                <a:sym typeface="Fira Sans"/>
              </a:rPr>
              <a:t>– HackingMySQL.com</a:t>
            </a:r>
            <a:endParaRPr b="1" dirty="0"/>
          </a:p>
        </p:txBody>
      </p:sp>
      <p:sp>
        <p:nvSpPr>
          <p:cNvPr id="12" name="Google Shape;531;p27"/>
          <p:cNvSpPr txBox="1"/>
          <p:nvPr/>
        </p:nvSpPr>
        <p:spPr>
          <a:xfrm>
            <a:off x="5902950" y="6060824"/>
            <a:ext cx="6482100" cy="85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500" b="1" u="sng" dirty="0">
                <a:solidFill>
                  <a:srgbClr val="FFFFFF"/>
                </a:solidFill>
                <a:latin typeface="Fira Sans"/>
                <a:sym typeface="Fira Sans"/>
              </a:rPr>
              <a:t>YouTube – @DatabaseDive</a:t>
            </a:r>
            <a:endParaRPr sz="3500" b="1" u="sng" dirty="0"/>
          </a:p>
        </p:txBody>
      </p:sp>
      <p:cxnSp>
        <p:nvCxnSpPr>
          <p:cNvPr id="9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13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14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17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  <p:sp>
        <p:nvSpPr>
          <p:cNvPr id="19" name="Google Shape;531;p27"/>
          <p:cNvSpPr txBox="1"/>
          <p:nvPr/>
        </p:nvSpPr>
        <p:spPr>
          <a:xfrm>
            <a:off x="1189032" y="7364162"/>
            <a:ext cx="16029694" cy="65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57981"/>
              </a:lnSpc>
            </a:pPr>
            <a:r>
              <a:rPr lang="en-US" sz="2675" b="1" i="1" u="sng" dirty="0">
                <a:solidFill>
                  <a:srgbClr val="FFFFFF"/>
                </a:solidFill>
                <a:latin typeface="Fira Sans"/>
                <a:sym typeface="Fira Sans"/>
              </a:rPr>
              <a:t>https://</a:t>
            </a:r>
            <a:r>
              <a:rPr lang="en-US" sz="2675" b="1" i="1" u="sng" dirty="0" smtClean="0">
                <a:solidFill>
                  <a:srgbClr val="FFFFFF"/>
                </a:solidFill>
                <a:latin typeface="Fira Sans"/>
                <a:sym typeface="Fira Sans"/>
              </a:rPr>
              <a:t>lukasvileikis.com/feedback.php</a:t>
            </a:r>
            <a:endParaRPr lang="en-001" sz="2675" b="1" i="1" u="sng" dirty="0" smtClean="0">
              <a:solidFill>
                <a:srgbClr val="FFFFFF"/>
              </a:solidFill>
              <a:latin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18"/>
          <p:cNvCxnSpPr/>
          <p:nvPr/>
        </p:nvCxnSpPr>
        <p:spPr>
          <a:xfrm>
            <a:off x="24511" y="458694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24511" y="982830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18"/>
          <p:cNvSpPr/>
          <p:nvPr/>
        </p:nvSpPr>
        <p:spPr>
          <a:xfrm>
            <a:off x="-1180400" y="1028700"/>
            <a:ext cx="2385311" cy="4114800"/>
          </a:xfrm>
          <a:custGeom>
            <a:avLst/>
            <a:gdLst/>
            <a:ahLst/>
            <a:cxnLst/>
            <a:rect l="l" t="t" r="r" b="b"/>
            <a:pathLst>
              <a:path w="2385311" h="4114800" extrusionOk="0">
                <a:moveTo>
                  <a:pt x="0" y="0"/>
                </a:moveTo>
                <a:lnTo>
                  <a:pt x="2385311" y="0"/>
                </a:lnTo>
                <a:lnTo>
                  <a:pt x="238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4" name="Google Shape;304;p18"/>
          <p:cNvSpPr/>
          <p:nvPr/>
        </p:nvSpPr>
        <p:spPr>
          <a:xfrm>
            <a:off x="16454961" y="2217582"/>
            <a:ext cx="2385311" cy="4114800"/>
          </a:xfrm>
          <a:custGeom>
            <a:avLst/>
            <a:gdLst/>
            <a:ahLst/>
            <a:cxnLst/>
            <a:rect l="l" t="t" r="r" b="b"/>
            <a:pathLst>
              <a:path w="2385311" h="4114800" extrusionOk="0">
                <a:moveTo>
                  <a:pt x="0" y="0"/>
                </a:moveTo>
                <a:lnTo>
                  <a:pt x="2385311" y="0"/>
                </a:lnTo>
                <a:lnTo>
                  <a:pt x="238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5" name="Google Shape;305;p18"/>
          <p:cNvSpPr/>
          <p:nvPr/>
        </p:nvSpPr>
        <p:spPr>
          <a:xfrm>
            <a:off x="15397352" y="469818"/>
            <a:ext cx="2068476" cy="2852024"/>
          </a:xfrm>
          <a:custGeom>
            <a:avLst/>
            <a:gdLst/>
            <a:ahLst/>
            <a:cxnLst/>
            <a:rect l="l" t="t" r="r" b="b"/>
            <a:pathLst>
              <a:path w="2068476" h="2852024" extrusionOk="0">
                <a:moveTo>
                  <a:pt x="0" y="0"/>
                </a:moveTo>
                <a:lnTo>
                  <a:pt x="2068477" y="0"/>
                </a:lnTo>
                <a:lnTo>
                  <a:pt x="2068477" y="2852024"/>
                </a:lnTo>
                <a:lnTo>
                  <a:pt x="0" y="2852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44275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6" name="Google Shape;306;p18"/>
          <p:cNvSpPr/>
          <p:nvPr/>
        </p:nvSpPr>
        <p:spPr>
          <a:xfrm>
            <a:off x="-280951" y="7845758"/>
            <a:ext cx="4114800" cy="1982548"/>
          </a:xfrm>
          <a:custGeom>
            <a:avLst/>
            <a:gdLst/>
            <a:ahLst/>
            <a:cxnLst/>
            <a:rect l="l" t="t" r="r" b="b"/>
            <a:pathLst>
              <a:path w="4114800" h="1982548" extrusionOk="0">
                <a:moveTo>
                  <a:pt x="0" y="0"/>
                </a:moveTo>
                <a:lnTo>
                  <a:pt x="4114800" y="0"/>
                </a:lnTo>
                <a:lnTo>
                  <a:pt x="4114800" y="1982548"/>
                </a:lnTo>
                <a:lnTo>
                  <a:pt x="0" y="1982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7550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7" name="Google Shape;307;p18"/>
          <p:cNvSpPr/>
          <p:nvPr/>
        </p:nvSpPr>
        <p:spPr>
          <a:xfrm>
            <a:off x="4907431" y="458694"/>
            <a:ext cx="2993261" cy="1095757"/>
          </a:xfrm>
          <a:custGeom>
            <a:avLst/>
            <a:gdLst/>
            <a:ahLst/>
            <a:cxnLst/>
            <a:rect l="l" t="t" r="r" b="b"/>
            <a:pathLst>
              <a:path w="2993261" h="1095757" extrusionOk="0">
                <a:moveTo>
                  <a:pt x="0" y="0"/>
                </a:moveTo>
                <a:lnTo>
                  <a:pt x="2993261" y="0"/>
                </a:lnTo>
                <a:lnTo>
                  <a:pt x="2993261" y="1095756"/>
                </a:lnTo>
                <a:lnTo>
                  <a:pt x="0" y="1095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37136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8" name="Google Shape;308;p18"/>
          <p:cNvSpPr/>
          <p:nvPr/>
        </p:nvSpPr>
        <p:spPr>
          <a:xfrm rot="10800000">
            <a:off x="14402918" y="8750514"/>
            <a:ext cx="3904132" cy="1077793"/>
          </a:xfrm>
          <a:custGeom>
            <a:avLst/>
            <a:gdLst/>
            <a:ahLst/>
            <a:cxnLst/>
            <a:rect l="l" t="t" r="r" b="b"/>
            <a:pathLst>
              <a:path w="3904132" h="1077793" extrusionOk="0">
                <a:moveTo>
                  <a:pt x="0" y="0"/>
                </a:moveTo>
                <a:lnTo>
                  <a:pt x="3904132" y="0"/>
                </a:lnTo>
                <a:lnTo>
                  <a:pt x="3904132" y="1077792"/>
                </a:lnTo>
                <a:lnTo>
                  <a:pt x="0" y="1077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82089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5" y="1263478"/>
            <a:ext cx="12006390" cy="1497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298">
          <a:extLst>
            <a:ext uri="{FF2B5EF4-FFF2-40B4-BE49-F238E27FC236}">
              <a16:creationId xmlns:a16="http://schemas.microsoft.com/office/drawing/2014/main" id="{3C9660EC-812F-F427-46DE-1B9E7D39C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8">
            <a:extLst>
              <a:ext uri="{FF2B5EF4-FFF2-40B4-BE49-F238E27FC236}">
                <a16:creationId xmlns:a16="http://schemas.microsoft.com/office/drawing/2014/main" id="{850DE897-06A8-9620-6331-6A854B02BD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18">
            <a:extLst>
              <a:ext uri="{FF2B5EF4-FFF2-40B4-BE49-F238E27FC236}">
                <a16:creationId xmlns:a16="http://schemas.microsoft.com/office/drawing/2014/main" id="{D1593E58-E9C1-CA79-CF78-391993138CF0}"/>
              </a:ext>
            </a:extLst>
          </p:cNvPr>
          <p:cNvCxnSpPr/>
          <p:nvPr/>
        </p:nvCxnSpPr>
        <p:spPr>
          <a:xfrm>
            <a:off x="24511" y="458694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18">
            <a:extLst>
              <a:ext uri="{FF2B5EF4-FFF2-40B4-BE49-F238E27FC236}">
                <a16:creationId xmlns:a16="http://schemas.microsoft.com/office/drawing/2014/main" id="{E6E9AA1F-1E7C-23B1-77B7-FD295025595E}"/>
              </a:ext>
            </a:extLst>
          </p:cNvPr>
          <p:cNvCxnSpPr/>
          <p:nvPr/>
        </p:nvCxnSpPr>
        <p:spPr>
          <a:xfrm>
            <a:off x="24511" y="982830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18">
            <a:extLst>
              <a:ext uri="{FF2B5EF4-FFF2-40B4-BE49-F238E27FC236}">
                <a16:creationId xmlns:a16="http://schemas.microsoft.com/office/drawing/2014/main" id="{0708890E-270E-EB0E-DACD-97E51003959B}"/>
              </a:ext>
            </a:extLst>
          </p:cNvPr>
          <p:cNvSpPr/>
          <p:nvPr/>
        </p:nvSpPr>
        <p:spPr>
          <a:xfrm>
            <a:off x="-1180400" y="1028700"/>
            <a:ext cx="2385311" cy="4114800"/>
          </a:xfrm>
          <a:custGeom>
            <a:avLst/>
            <a:gdLst/>
            <a:ahLst/>
            <a:cxnLst/>
            <a:rect l="l" t="t" r="r" b="b"/>
            <a:pathLst>
              <a:path w="2385311" h="4114800" extrusionOk="0">
                <a:moveTo>
                  <a:pt x="0" y="0"/>
                </a:moveTo>
                <a:lnTo>
                  <a:pt x="2385311" y="0"/>
                </a:lnTo>
                <a:lnTo>
                  <a:pt x="238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4" name="Google Shape;304;p18">
            <a:extLst>
              <a:ext uri="{FF2B5EF4-FFF2-40B4-BE49-F238E27FC236}">
                <a16:creationId xmlns:a16="http://schemas.microsoft.com/office/drawing/2014/main" id="{87E7FA96-F9B2-6EC5-D78E-9B289D7F41BE}"/>
              </a:ext>
            </a:extLst>
          </p:cNvPr>
          <p:cNvSpPr/>
          <p:nvPr/>
        </p:nvSpPr>
        <p:spPr>
          <a:xfrm>
            <a:off x="16454961" y="2217582"/>
            <a:ext cx="2385311" cy="4114800"/>
          </a:xfrm>
          <a:custGeom>
            <a:avLst/>
            <a:gdLst/>
            <a:ahLst/>
            <a:cxnLst/>
            <a:rect l="l" t="t" r="r" b="b"/>
            <a:pathLst>
              <a:path w="2385311" h="4114800" extrusionOk="0">
                <a:moveTo>
                  <a:pt x="0" y="0"/>
                </a:moveTo>
                <a:lnTo>
                  <a:pt x="2385311" y="0"/>
                </a:lnTo>
                <a:lnTo>
                  <a:pt x="238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5" name="Google Shape;305;p18">
            <a:extLst>
              <a:ext uri="{FF2B5EF4-FFF2-40B4-BE49-F238E27FC236}">
                <a16:creationId xmlns:a16="http://schemas.microsoft.com/office/drawing/2014/main" id="{A68EA358-53D2-50FB-BC41-FF9FB353A5DA}"/>
              </a:ext>
            </a:extLst>
          </p:cNvPr>
          <p:cNvSpPr/>
          <p:nvPr/>
        </p:nvSpPr>
        <p:spPr>
          <a:xfrm>
            <a:off x="15397352" y="469818"/>
            <a:ext cx="2068476" cy="2852024"/>
          </a:xfrm>
          <a:custGeom>
            <a:avLst/>
            <a:gdLst/>
            <a:ahLst/>
            <a:cxnLst/>
            <a:rect l="l" t="t" r="r" b="b"/>
            <a:pathLst>
              <a:path w="2068476" h="2852024" extrusionOk="0">
                <a:moveTo>
                  <a:pt x="0" y="0"/>
                </a:moveTo>
                <a:lnTo>
                  <a:pt x="2068477" y="0"/>
                </a:lnTo>
                <a:lnTo>
                  <a:pt x="2068477" y="2852024"/>
                </a:lnTo>
                <a:lnTo>
                  <a:pt x="0" y="2852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44275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6" name="Google Shape;306;p18">
            <a:extLst>
              <a:ext uri="{FF2B5EF4-FFF2-40B4-BE49-F238E27FC236}">
                <a16:creationId xmlns:a16="http://schemas.microsoft.com/office/drawing/2014/main" id="{5AA4FA0E-31A3-8DA1-7233-F7423A3F0D39}"/>
              </a:ext>
            </a:extLst>
          </p:cNvPr>
          <p:cNvSpPr/>
          <p:nvPr/>
        </p:nvSpPr>
        <p:spPr>
          <a:xfrm>
            <a:off x="-280951" y="7845758"/>
            <a:ext cx="4114800" cy="1982548"/>
          </a:xfrm>
          <a:custGeom>
            <a:avLst/>
            <a:gdLst/>
            <a:ahLst/>
            <a:cxnLst/>
            <a:rect l="l" t="t" r="r" b="b"/>
            <a:pathLst>
              <a:path w="4114800" h="1982548" extrusionOk="0">
                <a:moveTo>
                  <a:pt x="0" y="0"/>
                </a:moveTo>
                <a:lnTo>
                  <a:pt x="4114800" y="0"/>
                </a:lnTo>
                <a:lnTo>
                  <a:pt x="4114800" y="1982548"/>
                </a:lnTo>
                <a:lnTo>
                  <a:pt x="0" y="1982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7550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7" name="Google Shape;307;p18">
            <a:extLst>
              <a:ext uri="{FF2B5EF4-FFF2-40B4-BE49-F238E27FC236}">
                <a16:creationId xmlns:a16="http://schemas.microsoft.com/office/drawing/2014/main" id="{6EFEFCFE-1D4C-62D0-AD76-DD49DC12A8B9}"/>
              </a:ext>
            </a:extLst>
          </p:cNvPr>
          <p:cNvSpPr/>
          <p:nvPr/>
        </p:nvSpPr>
        <p:spPr>
          <a:xfrm>
            <a:off x="4907431" y="458694"/>
            <a:ext cx="2993261" cy="1095757"/>
          </a:xfrm>
          <a:custGeom>
            <a:avLst/>
            <a:gdLst/>
            <a:ahLst/>
            <a:cxnLst/>
            <a:rect l="l" t="t" r="r" b="b"/>
            <a:pathLst>
              <a:path w="2993261" h="1095757" extrusionOk="0">
                <a:moveTo>
                  <a:pt x="0" y="0"/>
                </a:moveTo>
                <a:lnTo>
                  <a:pt x="2993261" y="0"/>
                </a:lnTo>
                <a:lnTo>
                  <a:pt x="2993261" y="1095756"/>
                </a:lnTo>
                <a:lnTo>
                  <a:pt x="0" y="1095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37136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08" name="Google Shape;308;p18">
            <a:extLst>
              <a:ext uri="{FF2B5EF4-FFF2-40B4-BE49-F238E27FC236}">
                <a16:creationId xmlns:a16="http://schemas.microsoft.com/office/drawing/2014/main" id="{3EFE7F02-C6BB-6F5E-FE5D-A5B84736A8DB}"/>
              </a:ext>
            </a:extLst>
          </p:cNvPr>
          <p:cNvSpPr/>
          <p:nvPr/>
        </p:nvSpPr>
        <p:spPr>
          <a:xfrm rot="10800000">
            <a:off x="14402918" y="8750514"/>
            <a:ext cx="3904132" cy="1077793"/>
          </a:xfrm>
          <a:custGeom>
            <a:avLst/>
            <a:gdLst/>
            <a:ahLst/>
            <a:cxnLst/>
            <a:rect l="l" t="t" r="r" b="b"/>
            <a:pathLst>
              <a:path w="3904132" h="1077793" extrusionOk="0">
                <a:moveTo>
                  <a:pt x="0" y="0"/>
                </a:moveTo>
                <a:lnTo>
                  <a:pt x="3904132" y="0"/>
                </a:lnTo>
                <a:lnTo>
                  <a:pt x="3904132" y="1077792"/>
                </a:lnTo>
                <a:lnTo>
                  <a:pt x="0" y="1077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82089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31DCC-45DB-F02F-674E-E7D08F104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5" y="-4400936"/>
            <a:ext cx="12006390" cy="149740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D561C8-0AA0-0E50-EB1D-1658D1BF9707}"/>
              </a:ext>
            </a:extLst>
          </p:cNvPr>
          <p:cNvGrpSpPr/>
          <p:nvPr/>
        </p:nvGrpSpPr>
        <p:grpSpPr>
          <a:xfrm>
            <a:off x="-860705" y="10686293"/>
            <a:ext cx="20009410" cy="8328481"/>
            <a:chOff x="-860705" y="531786"/>
            <a:chExt cx="20009410" cy="8328481"/>
          </a:xfrm>
        </p:grpSpPr>
        <p:sp>
          <p:nvSpPr>
            <p:cNvPr id="4" name="Google Shape;124;p10">
              <a:extLst>
                <a:ext uri="{FF2B5EF4-FFF2-40B4-BE49-F238E27FC236}">
                  <a16:creationId xmlns:a16="http://schemas.microsoft.com/office/drawing/2014/main" id="{101F8B57-A56E-3D81-55D6-9560C9E380AC}"/>
                </a:ext>
              </a:extLst>
            </p:cNvPr>
            <p:cNvSpPr/>
            <p:nvPr/>
          </p:nvSpPr>
          <p:spPr>
            <a:xfrm>
              <a:off x="-860705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6" y="0"/>
                  </a:lnTo>
                  <a:lnTo>
                    <a:pt x="5812996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" name="Google Shape;125;p10">
              <a:extLst>
                <a:ext uri="{FF2B5EF4-FFF2-40B4-BE49-F238E27FC236}">
                  <a16:creationId xmlns:a16="http://schemas.microsoft.com/office/drawing/2014/main" id="{1CBB9589-DF50-C590-8CC3-5E5AE36D4072}"/>
                </a:ext>
              </a:extLst>
            </p:cNvPr>
            <p:cNvSpPr/>
            <p:nvPr/>
          </p:nvSpPr>
          <p:spPr>
            <a:xfrm>
              <a:off x="3932245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7" y="0"/>
                  </a:lnTo>
                  <a:lnTo>
                    <a:pt x="5812997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" name="Google Shape;126;p10">
              <a:extLst>
                <a:ext uri="{FF2B5EF4-FFF2-40B4-BE49-F238E27FC236}">
                  <a16:creationId xmlns:a16="http://schemas.microsoft.com/office/drawing/2014/main" id="{0A50BA93-7E3D-F3ED-3ADA-D79598DBA035}"/>
                </a:ext>
              </a:extLst>
            </p:cNvPr>
            <p:cNvSpPr/>
            <p:nvPr/>
          </p:nvSpPr>
          <p:spPr>
            <a:xfrm>
              <a:off x="8635105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6" y="0"/>
                  </a:lnTo>
                  <a:lnTo>
                    <a:pt x="5812996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Google Shape;127;p10">
              <a:extLst>
                <a:ext uri="{FF2B5EF4-FFF2-40B4-BE49-F238E27FC236}">
                  <a16:creationId xmlns:a16="http://schemas.microsoft.com/office/drawing/2014/main" id="{6E696378-5AF2-F728-9A99-8FCCE1D88853}"/>
                </a:ext>
              </a:extLst>
            </p:cNvPr>
            <p:cNvSpPr/>
            <p:nvPr/>
          </p:nvSpPr>
          <p:spPr>
            <a:xfrm>
              <a:off x="13335709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6" y="0"/>
                  </a:lnTo>
                  <a:lnTo>
                    <a:pt x="5812996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Google Shape;128;p10">
              <a:extLst>
                <a:ext uri="{FF2B5EF4-FFF2-40B4-BE49-F238E27FC236}">
                  <a16:creationId xmlns:a16="http://schemas.microsoft.com/office/drawing/2014/main" id="{1C9FB9AC-F210-DD0D-9A52-F66966635EAE}"/>
                </a:ext>
              </a:extLst>
            </p:cNvPr>
            <p:cNvSpPr txBox="1"/>
            <p:nvPr/>
          </p:nvSpPr>
          <p:spPr>
            <a:xfrm>
              <a:off x="3798831" y="531786"/>
              <a:ext cx="10690200" cy="22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337" b="0" i="0" u="none" strike="noStrike" cap="none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CONTENTS</a:t>
              </a:r>
              <a:endParaRPr/>
            </a:p>
          </p:txBody>
        </p:sp>
        <p:sp>
          <p:nvSpPr>
            <p:cNvPr id="9" name="Google Shape;129;p10">
              <a:extLst>
                <a:ext uri="{FF2B5EF4-FFF2-40B4-BE49-F238E27FC236}">
                  <a16:creationId xmlns:a16="http://schemas.microsoft.com/office/drawing/2014/main" id="{85F2B156-6093-3463-21EC-C1BBFF1CCC20}"/>
                </a:ext>
              </a:extLst>
            </p:cNvPr>
            <p:cNvSpPr txBox="1"/>
            <p:nvPr/>
          </p:nvSpPr>
          <p:spPr>
            <a:xfrm>
              <a:off x="468225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01</a:t>
              </a:r>
              <a:endParaRPr/>
            </a:p>
          </p:txBody>
        </p:sp>
        <p:sp>
          <p:nvSpPr>
            <p:cNvPr id="10" name="Google Shape;130;p10">
              <a:extLst>
                <a:ext uri="{FF2B5EF4-FFF2-40B4-BE49-F238E27FC236}">
                  <a16:creationId xmlns:a16="http://schemas.microsoft.com/office/drawing/2014/main" id="{96B57558-8975-3838-535C-FEBFD3B759B7}"/>
                </a:ext>
              </a:extLst>
            </p:cNvPr>
            <p:cNvSpPr txBox="1"/>
            <p:nvPr/>
          </p:nvSpPr>
          <p:spPr>
            <a:xfrm>
              <a:off x="9964035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03</a:t>
              </a:r>
              <a:endParaRPr/>
            </a:p>
          </p:txBody>
        </p:sp>
        <p:sp>
          <p:nvSpPr>
            <p:cNvPr id="11" name="Google Shape;131;p10">
              <a:extLst>
                <a:ext uri="{FF2B5EF4-FFF2-40B4-BE49-F238E27FC236}">
                  <a16:creationId xmlns:a16="http://schemas.microsoft.com/office/drawing/2014/main" id="{5FE0DEFF-F8A6-9BA0-13EF-0144D3691E3B}"/>
                </a:ext>
              </a:extLst>
            </p:cNvPr>
            <p:cNvSpPr txBox="1"/>
            <p:nvPr/>
          </p:nvSpPr>
          <p:spPr>
            <a:xfrm>
              <a:off x="5261176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02</a:t>
              </a:r>
              <a:endParaRPr/>
            </a:p>
          </p:txBody>
        </p:sp>
        <p:sp>
          <p:nvSpPr>
            <p:cNvPr id="12" name="Google Shape;132;p10">
              <a:extLst>
                <a:ext uri="{FF2B5EF4-FFF2-40B4-BE49-F238E27FC236}">
                  <a16:creationId xmlns:a16="http://schemas.microsoft.com/office/drawing/2014/main" id="{9DED252C-0327-192E-6DDE-7D468827F8FB}"/>
                </a:ext>
              </a:extLst>
            </p:cNvPr>
            <p:cNvSpPr txBox="1"/>
            <p:nvPr/>
          </p:nvSpPr>
          <p:spPr>
            <a:xfrm>
              <a:off x="14639529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04</a:t>
              </a:r>
              <a:endParaRPr/>
            </a:p>
          </p:txBody>
        </p:sp>
        <p:sp>
          <p:nvSpPr>
            <p:cNvPr id="13" name="Google Shape;133;p10">
              <a:extLst>
                <a:ext uri="{FF2B5EF4-FFF2-40B4-BE49-F238E27FC236}">
                  <a16:creationId xmlns:a16="http://schemas.microsoft.com/office/drawing/2014/main" id="{B1ECF02D-7888-0363-9E90-748D71FCE5C8}"/>
                </a:ext>
              </a:extLst>
            </p:cNvPr>
            <p:cNvSpPr txBox="1"/>
            <p:nvPr/>
          </p:nvSpPr>
          <p:spPr>
            <a:xfrm>
              <a:off x="354088" y="6173833"/>
              <a:ext cx="3383400" cy="573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Index Types</a:t>
              </a:r>
              <a:endParaRPr dirty="0"/>
            </a:p>
          </p:txBody>
        </p:sp>
        <p:sp>
          <p:nvSpPr>
            <p:cNvPr id="14" name="Google Shape;134;p10">
              <a:extLst>
                <a:ext uri="{FF2B5EF4-FFF2-40B4-BE49-F238E27FC236}">
                  <a16:creationId xmlns:a16="http://schemas.microsoft.com/office/drawing/2014/main" id="{DAE8E6CD-B19A-288F-D41A-1678440DDB37}"/>
                </a:ext>
              </a:extLst>
            </p:cNvPr>
            <p:cNvSpPr txBox="1"/>
            <p:nvPr/>
          </p:nvSpPr>
          <p:spPr>
            <a:xfrm>
              <a:off x="5345527" y="6201699"/>
              <a:ext cx="2975822" cy="573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Documentation</a:t>
              </a:r>
              <a:endParaRPr dirty="0"/>
            </a:p>
          </p:txBody>
        </p:sp>
        <p:sp>
          <p:nvSpPr>
            <p:cNvPr id="15" name="Google Shape;135;p10">
              <a:extLst>
                <a:ext uri="{FF2B5EF4-FFF2-40B4-BE49-F238E27FC236}">
                  <a16:creationId xmlns:a16="http://schemas.microsoft.com/office/drawing/2014/main" id="{D69F1A6A-E39E-0BB5-64DE-88B8D95A44CA}"/>
                </a:ext>
              </a:extLst>
            </p:cNvPr>
            <p:cNvSpPr txBox="1"/>
            <p:nvPr/>
          </p:nvSpPr>
          <p:spPr>
            <a:xfrm>
              <a:off x="10053265" y="6173833"/>
              <a:ext cx="2976600" cy="114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Beyond the Documentation</a:t>
              </a:r>
              <a:endParaRPr dirty="0"/>
            </a:p>
          </p:txBody>
        </p:sp>
        <p:sp>
          <p:nvSpPr>
            <p:cNvPr id="16" name="Google Shape;136;p10">
              <a:extLst>
                <a:ext uri="{FF2B5EF4-FFF2-40B4-BE49-F238E27FC236}">
                  <a16:creationId xmlns:a16="http://schemas.microsoft.com/office/drawing/2014/main" id="{AB3566E4-1EE3-70F1-DFBE-6A1DC1797EBE}"/>
                </a:ext>
              </a:extLst>
            </p:cNvPr>
            <p:cNvSpPr txBox="1"/>
            <p:nvPr/>
          </p:nvSpPr>
          <p:spPr>
            <a:xfrm>
              <a:off x="14639529" y="6173833"/>
              <a:ext cx="3205500" cy="114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dirty="0">
                  <a:solidFill>
                    <a:srgbClr val="FFFFFF"/>
                  </a:solidFill>
                  <a:latin typeface="Fira Sans"/>
                  <a:sym typeface="Fira Sans"/>
                </a:rPr>
                <a:t>???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&amp; Summary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77205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8733E3-B656-AE80-4188-9E63E3FB8023}"/>
              </a:ext>
            </a:extLst>
          </p:cNvPr>
          <p:cNvGrpSpPr/>
          <p:nvPr/>
        </p:nvGrpSpPr>
        <p:grpSpPr>
          <a:xfrm>
            <a:off x="-860705" y="531786"/>
            <a:ext cx="20009410" cy="8328481"/>
            <a:chOff x="-860705" y="531786"/>
            <a:chExt cx="20009410" cy="8328481"/>
          </a:xfrm>
        </p:grpSpPr>
        <p:sp>
          <p:nvSpPr>
            <p:cNvPr id="124" name="Google Shape;124;p10"/>
            <p:cNvSpPr/>
            <p:nvPr/>
          </p:nvSpPr>
          <p:spPr>
            <a:xfrm>
              <a:off x="-860705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6" y="0"/>
                  </a:lnTo>
                  <a:lnTo>
                    <a:pt x="5812996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3932245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7" y="0"/>
                  </a:lnTo>
                  <a:lnTo>
                    <a:pt x="5812997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8635105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6" y="0"/>
                  </a:lnTo>
                  <a:lnTo>
                    <a:pt x="5812996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3335709" y="3047271"/>
              <a:ext cx="5812996" cy="5812996"/>
            </a:xfrm>
            <a:custGeom>
              <a:avLst/>
              <a:gdLst/>
              <a:ahLst/>
              <a:cxnLst/>
              <a:rect l="l" t="t" r="r" b="b"/>
              <a:pathLst>
                <a:path w="5812996" h="5812996" extrusionOk="0">
                  <a:moveTo>
                    <a:pt x="0" y="0"/>
                  </a:moveTo>
                  <a:lnTo>
                    <a:pt x="5812996" y="0"/>
                  </a:lnTo>
                  <a:lnTo>
                    <a:pt x="5812996" y="5812996"/>
                  </a:lnTo>
                  <a:lnTo>
                    <a:pt x="0" y="5812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3798831" y="531786"/>
              <a:ext cx="10690200" cy="22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337" b="0" i="0" u="none" strike="noStrike" cap="none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CONTENTS</a:t>
              </a:r>
              <a:endParaRPr/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468225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01</a:t>
              </a:r>
              <a:endParaRPr/>
            </a:p>
          </p:txBody>
        </p:sp>
        <p:sp>
          <p:nvSpPr>
            <p:cNvPr id="130" name="Google Shape;130;p10"/>
            <p:cNvSpPr txBox="1"/>
            <p:nvPr/>
          </p:nvSpPr>
          <p:spPr>
            <a:xfrm>
              <a:off x="9964035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03</a:t>
              </a:r>
              <a:endParaRPr/>
            </a:p>
          </p:txBody>
        </p:sp>
        <p:sp>
          <p:nvSpPr>
            <p:cNvPr id="131" name="Google Shape;131;p10"/>
            <p:cNvSpPr txBox="1"/>
            <p:nvPr/>
          </p:nvSpPr>
          <p:spPr>
            <a:xfrm>
              <a:off x="5261176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02</a:t>
              </a:r>
              <a:endParaRPr/>
            </a:p>
          </p:txBody>
        </p:sp>
        <p:sp>
          <p:nvSpPr>
            <p:cNvPr id="132" name="Google Shape;132;p10"/>
            <p:cNvSpPr txBox="1"/>
            <p:nvPr/>
          </p:nvSpPr>
          <p:spPr>
            <a:xfrm>
              <a:off x="14639529" y="4772955"/>
              <a:ext cx="3155135" cy="126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50" b="0" i="0" u="none" strike="noStrike" cap="none">
                  <a:solidFill>
                    <a:srgbClr val="F5641D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04</a:t>
              </a:r>
              <a:endParaRPr/>
            </a:p>
          </p:txBody>
        </p:sp>
        <p:sp>
          <p:nvSpPr>
            <p:cNvPr id="133" name="Google Shape;133;p10"/>
            <p:cNvSpPr txBox="1"/>
            <p:nvPr/>
          </p:nvSpPr>
          <p:spPr>
            <a:xfrm>
              <a:off x="354088" y="6173833"/>
              <a:ext cx="3383400" cy="573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Index Types</a:t>
              </a:r>
              <a:endParaRPr dirty="0"/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5345527" y="6201699"/>
              <a:ext cx="2975822" cy="573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Documentation</a:t>
              </a:r>
              <a:endParaRPr dirty="0"/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10053265" y="6173833"/>
              <a:ext cx="2976600" cy="114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Beyond the Documentation</a:t>
              </a:r>
              <a:endParaRPr dirty="0"/>
            </a:p>
          </p:txBody>
        </p:sp>
        <p:sp>
          <p:nvSpPr>
            <p:cNvPr id="136" name="Google Shape;136;p10"/>
            <p:cNvSpPr txBox="1"/>
            <p:nvPr/>
          </p:nvSpPr>
          <p:spPr>
            <a:xfrm>
              <a:off x="14639529" y="6173833"/>
              <a:ext cx="3205500" cy="114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dirty="0">
                  <a:solidFill>
                    <a:srgbClr val="FFFFFF"/>
                  </a:solidFill>
                  <a:latin typeface="Fira Sans"/>
                  <a:sym typeface="Fira Sans"/>
                </a:rPr>
                <a:t>???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7" b="0" i="0" u="none" strike="noStrike" cap="none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&amp; Summary</a:t>
              </a: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1B5753-AAF6-17DA-E52F-9F4A6176F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5" y="-15477679"/>
            <a:ext cx="12006390" cy="14974072"/>
          </a:xfrm>
          <a:prstGeom prst="rect">
            <a:avLst/>
          </a:prstGeom>
        </p:spPr>
      </p:pic>
      <p:cxnSp>
        <p:nvCxnSpPr>
          <p:cNvPr id="20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08;p9"/>
          <p:cNvSpPr txBox="1"/>
          <p:nvPr/>
        </p:nvSpPr>
        <p:spPr>
          <a:xfrm>
            <a:off x="1343906" y="9587778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@</a:t>
            </a:r>
            <a:r>
              <a:rPr lang="en-US" sz="3000" dirty="0" err="1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l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ukasvileikis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_</a:t>
            </a:r>
            <a:endParaRPr sz="3000" dirty="0"/>
          </a:p>
        </p:txBody>
      </p:sp>
      <p:cxnSp>
        <p:nvCxnSpPr>
          <p:cNvPr id="27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  <p:sp>
        <p:nvSpPr>
          <p:cNvPr id="25" name="Google Shape;108;p9"/>
          <p:cNvSpPr txBox="1"/>
          <p:nvPr/>
        </p:nvSpPr>
        <p:spPr>
          <a:xfrm>
            <a:off x="10315074" y="9587777"/>
            <a:ext cx="7649376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l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ukasvileikis.com</a:t>
            </a:r>
            <a:r>
              <a:rPr lang="en-001" sz="3000" b="0" i="0" u="none" strike="noStrike" cap="none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/feedback.php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/>
          <p:nvPr/>
        </p:nvSpPr>
        <p:spPr>
          <a:xfrm>
            <a:off x="1103696" y="2707514"/>
            <a:ext cx="8147851" cy="8147851"/>
          </a:xfrm>
          <a:custGeom>
            <a:avLst/>
            <a:gdLst/>
            <a:ahLst/>
            <a:cxnLst/>
            <a:rect l="l" t="t" r="r" b="b"/>
            <a:pathLst>
              <a:path w="8147851" h="8147851" extrusionOk="0">
                <a:moveTo>
                  <a:pt x="0" y="0"/>
                </a:moveTo>
                <a:lnTo>
                  <a:pt x="8147851" y="0"/>
                </a:lnTo>
                <a:lnTo>
                  <a:pt x="8147851" y="8147850"/>
                </a:lnTo>
                <a:lnTo>
                  <a:pt x="0" y="8147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56" name="Google Shape;156;p12"/>
          <p:cNvSpPr txBox="1"/>
          <p:nvPr/>
        </p:nvSpPr>
        <p:spPr>
          <a:xfrm>
            <a:off x="1423769" y="1023910"/>
            <a:ext cx="8255118" cy="16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4" b="0" i="0" u="none" strike="noStrike" cap="none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Overview</a:t>
            </a:r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1752439" y="3459663"/>
            <a:ext cx="6283264" cy="6797418"/>
          </a:xfrm>
          <a:custGeom>
            <a:avLst/>
            <a:gdLst/>
            <a:ahLst/>
            <a:cxnLst/>
            <a:rect l="l" t="t" r="r" b="b"/>
            <a:pathLst>
              <a:path w="6283264" h="6797418" extrusionOk="0">
                <a:moveTo>
                  <a:pt x="0" y="0"/>
                </a:moveTo>
                <a:lnTo>
                  <a:pt x="6283264" y="0"/>
                </a:lnTo>
                <a:lnTo>
                  <a:pt x="6283264" y="6797418"/>
                </a:lnTo>
                <a:lnTo>
                  <a:pt x="0" y="6797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3065" t="-3550" r="-99559" b="-30927"/>
            </a:stretch>
          </a:blip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158" name="Google Shape;158;p12"/>
          <p:cNvSpPr txBox="1"/>
          <p:nvPr/>
        </p:nvSpPr>
        <p:spPr>
          <a:xfrm>
            <a:off x="11196825" y="1446794"/>
            <a:ext cx="4410758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What is an Index?</a:t>
            </a:r>
            <a:endParaRPr dirty="0"/>
          </a:p>
        </p:txBody>
      </p:sp>
      <p:sp>
        <p:nvSpPr>
          <p:cNvPr id="159" name="Google Shape;159;p12"/>
          <p:cNvSpPr txBox="1"/>
          <p:nvPr/>
        </p:nvSpPr>
        <p:spPr>
          <a:xfrm>
            <a:off x="11295586" y="3524289"/>
            <a:ext cx="5008106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Types of Indexes</a:t>
            </a:r>
            <a:endParaRPr dirty="0"/>
          </a:p>
        </p:txBody>
      </p:sp>
      <p:sp>
        <p:nvSpPr>
          <p:cNvPr id="160" name="Google Shape;160;p12"/>
          <p:cNvSpPr txBox="1"/>
          <p:nvPr/>
        </p:nvSpPr>
        <p:spPr>
          <a:xfrm>
            <a:off x="11295585" y="2026658"/>
            <a:ext cx="6347837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An index is a </a:t>
            </a:r>
            <a:r>
              <a:rPr lang="en-US" sz="2800" b="0" i="1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data structure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that helps your database quickly find rows.</a:t>
            </a:r>
            <a:endParaRPr sz="2800" dirty="0"/>
          </a:p>
        </p:txBody>
      </p:sp>
      <p:sp>
        <p:nvSpPr>
          <p:cNvPr id="161" name="Google Shape;161;p12"/>
          <p:cNvSpPr txBox="1"/>
          <p:nvPr/>
        </p:nvSpPr>
        <p:spPr>
          <a:xfrm>
            <a:off x="11295585" y="4222549"/>
            <a:ext cx="556710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B-Tree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{Covering, Composite, Clustered, Descending, FULLTEXT, Unique, Hash, PRIMARY KEY}</a:t>
            </a:r>
            <a:endParaRPr sz="2800" dirty="0"/>
          </a:p>
        </p:txBody>
      </p:sp>
      <p:sp>
        <p:nvSpPr>
          <p:cNvPr id="13" name="Google Shape;161;p12"/>
          <p:cNvSpPr txBox="1"/>
          <p:nvPr/>
        </p:nvSpPr>
        <p:spPr>
          <a:xfrm>
            <a:off x="11295585" y="6208854"/>
            <a:ext cx="55671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R-Tree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{Spatial}</a:t>
            </a:r>
            <a:endParaRPr sz="2800" dirty="0"/>
          </a:p>
        </p:txBody>
      </p:sp>
      <p:cxnSp>
        <p:nvCxnSpPr>
          <p:cNvPr id="14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16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17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18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56" y="1600531"/>
            <a:ext cx="12975648" cy="7085938"/>
          </a:xfrm>
          <a:prstGeom prst="rect">
            <a:avLst/>
          </a:prstGeom>
        </p:spPr>
      </p:pic>
      <p:cxnSp>
        <p:nvCxnSpPr>
          <p:cNvPr id="6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8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9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10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308300" y="4298752"/>
            <a:ext cx="9671400" cy="11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8112" dirty="0">
                <a:solidFill>
                  <a:srgbClr val="FFFFFF"/>
                </a:solidFill>
                <a:latin typeface="Courier Prime"/>
                <a:sym typeface="Courier Prime"/>
              </a:rPr>
              <a:t>Surface</a:t>
            </a:r>
            <a:endParaRPr dirty="0"/>
          </a:p>
        </p:txBody>
      </p:sp>
      <p:grpSp>
        <p:nvGrpSpPr>
          <p:cNvPr id="336" name="Google Shape;336;p20"/>
          <p:cNvGrpSpPr/>
          <p:nvPr/>
        </p:nvGrpSpPr>
        <p:grpSpPr>
          <a:xfrm>
            <a:off x="3488107" y="924457"/>
            <a:ext cx="3675363" cy="2111626"/>
            <a:chOff x="0" y="-66675"/>
            <a:chExt cx="967997" cy="556148"/>
          </a:xfrm>
        </p:grpSpPr>
        <p:sp>
          <p:nvSpPr>
            <p:cNvPr id="337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11048153" y="924457"/>
            <a:ext cx="3675363" cy="2111626"/>
            <a:chOff x="0" y="-66675"/>
            <a:chExt cx="967997" cy="556148"/>
          </a:xfrm>
        </p:grpSpPr>
        <p:sp>
          <p:nvSpPr>
            <p:cNvPr id="340" name="Google Shape;340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1" name="Google Shape;341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11048153" y="7040985"/>
            <a:ext cx="3675363" cy="2111626"/>
            <a:chOff x="0" y="-66675"/>
            <a:chExt cx="967997" cy="556148"/>
          </a:xfrm>
        </p:grpSpPr>
        <p:sp>
          <p:nvSpPr>
            <p:cNvPr id="343" name="Google Shape;343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20"/>
          <p:cNvGrpSpPr/>
          <p:nvPr/>
        </p:nvGrpSpPr>
        <p:grpSpPr>
          <a:xfrm>
            <a:off x="3488107" y="7150696"/>
            <a:ext cx="3675363" cy="2111626"/>
            <a:chOff x="0" y="-66675"/>
            <a:chExt cx="967997" cy="556148"/>
          </a:xfrm>
        </p:grpSpPr>
        <p:sp>
          <p:nvSpPr>
            <p:cNvPr id="352" name="Google Shape;352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53" name="Google Shape;353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0"/>
          <p:cNvSpPr txBox="1"/>
          <p:nvPr/>
        </p:nvSpPr>
        <p:spPr>
          <a:xfrm>
            <a:off x="3909977" y="1740814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Essentials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3783921" y="7977605"/>
            <a:ext cx="3083731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Foreign Keys</a:t>
            </a:r>
            <a:endParaRPr sz="3000" dirty="0"/>
          </a:p>
        </p:txBody>
      </p:sp>
      <p:sp>
        <p:nvSpPr>
          <p:cNvPr id="356" name="Google Shape;356;p20"/>
          <p:cNvSpPr txBox="1"/>
          <p:nvPr/>
        </p:nvSpPr>
        <p:spPr>
          <a:xfrm>
            <a:off x="11470022" y="7863277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6000"/>
              </a:lnSpc>
            </a:pPr>
            <a:r>
              <a:rPr lang="en-001" sz="3000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Index Statistics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11107910" y="1389948"/>
            <a:ext cx="3555843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4027"/>
              </a:lnSpc>
            </a:pPr>
            <a:r>
              <a:rPr lang="en-US" sz="3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Full-Text </a:t>
            </a:r>
            <a:r>
              <a:rPr lang="en-001" sz="3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&amp; Composite </a:t>
            </a:r>
            <a:r>
              <a:rPr lang="en-US" sz="3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Indexes</a:t>
            </a:r>
            <a:endParaRPr sz="3000" dirty="0"/>
          </a:p>
        </p:txBody>
      </p:sp>
      <p:grpSp>
        <p:nvGrpSpPr>
          <p:cNvPr id="22" name="Google Shape;336;p20"/>
          <p:cNvGrpSpPr/>
          <p:nvPr/>
        </p:nvGrpSpPr>
        <p:grpSpPr>
          <a:xfrm>
            <a:off x="632937" y="3696381"/>
            <a:ext cx="3675363" cy="2111626"/>
            <a:chOff x="0" y="-66675"/>
            <a:chExt cx="967997" cy="556148"/>
          </a:xfrm>
        </p:grpSpPr>
        <p:sp>
          <p:nvSpPr>
            <p:cNvPr id="23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4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354;p20"/>
          <p:cNvSpPr txBox="1"/>
          <p:nvPr/>
        </p:nvSpPr>
        <p:spPr>
          <a:xfrm>
            <a:off x="1054807" y="4512738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dirty="0">
                <a:solidFill>
                  <a:schemeClr val="bg1"/>
                </a:solidFill>
                <a:latin typeface="Fira Sans"/>
                <a:sym typeface="Fira Sans"/>
              </a:rPr>
              <a:t>EXPLAIN</a:t>
            </a:r>
            <a:endParaRPr sz="3000" dirty="0">
              <a:solidFill>
                <a:schemeClr val="bg1"/>
              </a:solidFill>
            </a:endParaRPr>
          </a:p>
        </p:txBody>
      </p:sp>
      <p:grpSp>
        <p:nvGrpSpPr>
          <p:cNvPr id="28" name="Google Shape;336;p20"/>
          <p:cNvGrpSpPr/>
          <p:nvPr/>
        </p:nvGrpSpPr>
        <p:grpSpPr>
          <a:xfrm>
            <a:off x="13979700" y="3711778"/>
            <a:ext cx="3675363" cy="2111626"/>
            <a:chOff x="0" y="-66675"/>
            <a:chExt cx="967997" cy="556148"/>
          </a:xfrm>
        </p:grpSpPr>
        <p:sp>
          <p:nvSpPr>
            <p:cNvPr id="29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0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54;p20"/>
          <p:cNvSpPr txBox="1"/>
          <p:nvPr/>
        </p:nvSpPr>
        <p:spPr>
          <a:xfrm>
            <a:off x="14401570" y="4528135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6000"/>
              </a:lnSpc>
            </a:pPr>
            <a:r>
              <a:rPr lang="en-US" sz="3000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ANALYZE TABLE</a:t>
            </a:r>
            <a:endParaRPr sz="3000" dirty="0">
              <a:solidFill>
                <a:schemeClr val="bg1"/>
              </a:solidFill>
            </a:endParaRPr>
          </a:p>
        </p:txBody>
      </p:sp>
      <p:cxnSp>
        <p:nvCxnSpPr>
          <p:cNvPr id="32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34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35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36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  <p:extLst>
      <p:ext uri="{BB962C8B-B14F-4D97-AF65-F5344CB8AC3E}">
        <p14:creationId xmlns:p14="http://schemas.microsoft.com/office/powerpoint/2010/main" val="13886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308300" y="4298752"/>
            <a:ext cx="9671400" cy="11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12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Documentation</a:t>
            </a:r>
            <a:endParaRPr dirty="0"/>
          </a:p>
        </p:txBody>
      </p:sp>
      <p:grpSp>
        <p:nvGrpSpPr>
          <p:cNvPr id="336" name="Google Shape;336;p20"/>
          <p:cNvGrpSpPr/>
          <p:nvPr/>
        </p:nvGrpSpPr>
        <p:grpSpPr>
          <a:xfrm>
            <a:off x="3488107" y="924457"/>
            <a:ext cx="3675363" cy="2111626"/>
            <a:chOff x="0" y="-66675"/>
            <a:chExt cx="967997" cy="556148"/>
          </a:xfrm>
        </p:grpSpPr>
        <p:sp>
          <p:nvSpPr>
            <p:cNvPr id="337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11048153" y="924457"/>
            <a:ext cx="3675363" cy="2111626"/>
            <a:chOff x="0" y="-66675"/>
            <a:chExt cx="967997" cy="556148"/>
          </a:xfrm>
        </p:grpSpPr>
        <p:sp>
          <p:nvSpPr>
            <p:cNvPr id="340" name="Google Shape;340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1" name="Google Shape;341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11048153" y="7040985"/>
            <a:ext cx="3675363" cy="2111626"/>
            <a:chOff x="0" y="-66675"/>
            <a:chExt cx="967997" cy="556148"/>
          </a:xfrm>
        </p:grpSpPr>
        <p:sp>
          <p:nvSpPr>
            <p:cNvPr id="343" name="Google Shape;343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20"/>
          <p:cNvGrpSpPr/>
          <p:nvPr/>
        </p:nvGrpSpPr>
        <p:grpSpPr>
          <a:xfrm>
            <a:off x="3488107" y="7150696"/>
            <a:ext cx="3675363" cy="2111626"/>
            <a:chOff x="0" y="-66675"/>
            <a:chExt cx="967997" cy="556148"/>
          </a:xfrm>
        </p:grpSpPr>
        <p:sp>
          <p:nvSpPr>
            <p:cNvPr id="352" name="Google Shape;352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53" name="Google Shape;353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0"/>
          <p:cNvSpPr txBox="1"/>
          <p:nvPr/>
        </p:nvSpPr>
        <p:spPr>
          <a:xfrm>
            <a:off x="3909977" y="1740814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Key columns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3783921" y="7977605"/>
            <a:ext cx="3083731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Ignored Indexes*</a:t>
            </a:r>
            <a:endParaRPr sz="3000" dirty="0"/>
          </a:p>
        </p:txBody>
      </p:sp>
      <p:sp>
        <p:nvSpPr>
          <p:cNvPr id="356" name="Google Shape;356;p20"/>
          <p:cNvSpPr txBox="1"/>
          <p:nvPr/>
        </p:nvSpPr>
        <p:spPr>
          <a:xfrm>
            <a:off x="11470022" y="7863277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6000"/>
              </a:lnSpc>
            </a:pPr>
            <a:r>
              <a:rPr lang="en-001" sz="3000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Primary Keys</a:t>
            </a:r>
            <a:endParaRPr sz="3000" dirty="0"/>
          </a:p>
        </p:txBody>
      </p:sp>
      <p:sp>
        <p:nvSpPr>
          <p:cNvPr id="358" name="Google Shape;358;p20"/>
          <p:cNvSpPr txBox="1"/>
          <p:nvPr/>
        </p:nvSpPr>
        <p:spPr>
          <a:xfrm>
            <a:off x="11107912" y="1750047"/>
            <a:ext cx="3555843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EXPLAIN|DESCRIBE</a:t>
            </a:r>
            <a:endParaRPr sz="3000" dirty="0"/>
          </a:p>
        </p:txBody>
      </p:sp>
      <p:grpSp>
        <p:nvGrpSpPr>
          <p:cNvPr id="22" name="Google Shape;336;p20"/>
          <p:cNvGrpSpPr/>
          <p:nvPr/>
        </p:nvGrpSpPr>
        <p:grpSpPr>
          <a:xfrm>
            <a:off x="632937" y="3696381"/>
            <a:ext cx="3675363" cy="2111626"/>
            <a:chOff x="0" y="-66675"/>
            <a:chExt cx="967997" cy="556148"/>
          </a:xfrm>
        </p:grpSpPr>
        <p:sp>
          <p:nvSpPr>
            <p:cNvPr id="23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4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354;p20"/>
          <p:cNvSpPr txBox="1"/>
          <p:nvPr/>
        </p:nvSpPr>
        <p:spPr>
          <a:xfrm>
            <a:off x="1054807" y="4512738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Covering Index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26" name="Google Shape;355;p20"/>
          <p:cNvSpPr txBox="1"/>
          <p:nvPr/>
        </p:nvSpPr>
        <p:spPr>
          <a:xfrm>
            <a:off x="14963892" y="8906840"/>
            <a:ext cx="3083731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20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*Added in MariaDB 10.6.</a:t>
            </a:r>
            <a:endParaRPr sz="2000" dirty="0"/>
          </a:p>
        </p:txBody>
      </p:sp>
      <p:grpSp>
        <p:nvGrpSpPr>
          <p:cNvPr id="28" name="Google Shape;336;p20"/>
          <p:cNvGrpSpPr/>
          <p:nvPr/>
        </p:nvGrpSpPr>
        <p:grpSpPr>
          <a:xfrm>
            <a:off x="13979700" y="3711778"/>
            <a:ext cx="3675363" cy="2111626"/>
            <a:chOff x="0" y="-66675"/>
            <a:chExt cx="967997" cy="556148"/>
          </a:xfrm>
        </p:grpSpPr>
        <p:sp>
          <p:nvSpPr>
            <p:cNvPr id="29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0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54;p20"/>
          <p:cNvSpPr txBox="1"/>
          <p:nvPr/>
        </p:nvSpPr>
        <p:spPr>
          <a:xfrm>
            <a:off x="14401570" y="4528135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0" i="0" u="none" strike="noStrike" cap="none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...</a:t>
            </a:r>
            <a:endParaRPr sz="3000" dirty="0">
              <a:solidFill>
                <a:schemeClr val="bg1"/>
              </a:solidFill>
            </a:endParaRPr>
          </a:p>
        </p:txBody>
      </p:sp>
      <p:cxnSp>
        <p:nvCxnSpPr>
          <p:cNvPr id="32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34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35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36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  <p:extLst>
      <p:ext uri="{BB962C8B-B14F-4D97-AF65-F5344CB8AC3E}">
        <p14:creationId xmlns:p14="http://schemas.microsoft.com/office/powerpoint/2010/main" val="2363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8"/>
            <a:ext cx="18288000" cy="101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308300" y="4298752"/>
            <a:ext cx="9671400" cy="11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12" b="0" i="0" u="none" strike="noStrike" cap="none" dirty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Internals</a:t>
            </a:r>
            <a:endParaRPr dirty="0"/>
          </a:p>
        </p:txBody>
      </p:sp>
      <p:grpSp>
        <p:nvGrpSpPr>
          <p:cNvPr id="336" name="Google Shape;336;p20"/>
          <p:cNvGrpSpPr/>
          <p:nvPr/>
        </p:nvGrpSpPr>
        <p:grpSpPr>
          <a:xfrm>
            <a:off x="3488107" y="924457"/>
            <a:ext cx="3675363" cy="2111626"/>
            <a:chOff x="0" y="-66675"/>
            <a:chExt cx="967997" cy="556148"/>
          </a:xfrm>
        </p:grpSpPr>
        <p:sp>
          <p:nvSpPr>
            <p:cNvPr id="337" name="Google Shape;337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11048153" y="924457"/>
            <a:ext cx="3675363" cy="2111626"/>
            <a:chOff x="0" y="-66675"/>
            <a:chExt cx="967997" cy="556148"/>
          </a:xfrm>
        </p:grpSpPr>
        <p:sp>
          <p:nvSpPr>
            <p:cNvPr id="340" name="Google Shape;340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1" name="Google Shape;341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11048153" y="7040985"/>
            <a:ext cx="3675363" cy="2111626"/>
            <a:chOff x="0" y="-66675"/>
            <a:chExt cx="967997" cy="556148"/>
          </a:xfrm>
        </p:grpSpPr>
        <p:sp>
          <p:nvSpPr>
            <p:cNvPr id="343" name="Google Shape;343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20"/>
          <p:cNvGrpSpPr/>
          <p:nvPr/>
        </p:nvGrpSpPr>
        <p:grpSpPr>
          <a:xfrm>
            <a:off x="3488107" y="7150696"/>
            <a:ext cx="3675363" cy="2111626"/>
            <a:chOff x="0" y="-66675"/>
            <a:chExt cx="967997" cy="556148"/>
          </a:xfrm>
        </p:grpSpPr>
        <p:sp>
          <p:nvSpPr>
            <p:cNvPr id="352" name="Google Shape;352;p20"/>
            <p:cNvSpPr/>
            <p:nvPr/>
          </p:nvSpPr>
          <p:spPr>
            <a:xfrm>
              <a:off x="0" y="0"/>
              <a:ext cx="967997" cy="489473"/>
            </a:xfrm>
            <a:custGeom>
              <a:avLst/>
              <a:gdLst/>
              <a:ahLst/>
              <a:cxnLst/>
              <a:rect l="l" t="t" r="r" b="b"/>
              <a:pathLst>
                <a:path w="967997" h="489473" extrusionOk="0">
                  <a:moveTo>
                    <a:pt x="0" y="0"/>
                  </a:moveTo>
                  <a:lnTo>
                    <a:pt x="967997" y="0"/>
                  </a:lnTo>
                  <a:lnTo>
                    <a:pt x="967997" y="489473"/>
                  </a:lnTo>
                  <a:lnTo>
                    <a:pt x="0" y="489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53" name="Google Shape;353;p20"/>
            <p:cNvSpPr txBox="1"/>
            <p:nvPr/>
          </p:nvSpPr>
          <p:spPr>
            <a:xfrm>
              <a:off x="0" y="-66675"/>
              <a:ext cx="967997" cy="55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0"/>
          <p:cNvSpPr txBox="1"/>
          <p:nvPr/>
        </p:nvSpPr>
        <p:spPr>
          <a:xfrm>
            <a:off x="3909977" y="1740814"/>
            <a:ext cx="2831621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Using where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3783922" y="7971567"/>
            <a:ext cx="3083731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Using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filesort</a:t>
            </a:r>
            <a:endParaRPr sz="3000" dirty="0"/>
          </a:p>
        </p:txBody>
      </p:sp>
      <p:sp>
        <p:nvSpPr>
          <p:cNvPr id="356" name="Google Shape;356;p20"/>
          <p:cNvSpPr txBox="1"/>
          <p:nvPr/>
        </p:nvSpPr>
        <p:spPr>
          <a:xfrm>
            <a:off x="11191945" y="7403853"/>
            <a:ext cx="3387777" cy="17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6000"/>
              </a:lnSpc>
            </a:pPr>
            <a:r>
              <a:rPr lang="en-US" sz="2400" b="1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Impossible where noticed after reading </a:t>
            </a:r>
            <a:r>
              <a:rPr lang="en-US" sz="2400" b="1" dirty="0" err="1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const</a:t>
            </a:r>
            <a:r>
              <a:rPr lang="en-US" sz="2400" b="1" dirty="0">
                <a:solidFill>
                  <a:srgbClr val="F5641D"/>
                </a:solidFill>
                <a:latin typeface="Fira Sans"/>
                <a:ea typeface="Fira Sans"/>
                <a:cs typeface="Fira Sans"/>
                <a:sym typeface="Fira Sans"/>
              </a:rPr>
              <a:t> tables</a:t>
            </a:r>
            <a:endParaRPr sz="1600" b="1" dirty="0"/>
          </a:p>
        </p:txBody>
      </p:sp>
      <p:sp>
        <p:nvSpPr>
          <p:cNvPr id="358" name="Google Shape;358;p20"/>
          <p:cNvSpPr txBox="1"/>
          <p:nvPr/>
        </p:nvSpPr>
        <p:spPr>
          <a:xfrm>
            <a:off x="11470025" y="1456753"/>
            <a:ext cx="2831621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Using index condition</a:t>
            </a:r>
            <a:endParaRPr sz="3000" dirty="0"/>
          </a:p>
        </p:txBody>
      </p:sp>
      <p:cxnSp>
        <p:nvCxnSpPr>
          <p:cNvPr id="22" name="Google Shape;118;p9"/>
          <p:cNvCxnSpPr/>
          <p:nvPr/>
        </p:nvCxnSpPr>
        <p:spPr>
          <a:xfrm>
            <a:off x="0" y="946254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7C544E-C77D-7FBD-F198-40E889A66B94}"/>
              </a:ext>
            </a:extLst>
          </p:cNvPr>
          <p:cNvGrpSpPr/>
          <p:nvPr/>
        </p:nvGrpSpPr>
        <p:grpSpPr>
          <a:xfrm>
            <a:off x="1343906" y="9587778"/>
            <a:ext cx="15600189" cy="549655"/>
            <a:chOff x="1786958" y="9587778"/>
            <a:chExt cx="15600189" cy="549655"/>
          </a:xfrm>
        </p:grpSpPr>
        <p:sp>
          <p:nvSpPr>
            <p:cNvPr id="24" name="Google Shape;108;p9"/>
            <p:cNvSpPr txBox="1"/>
            <p:nvPr/>
          </p:nvSpPr>
          <p:spPr>
            <a:xfrm>
              <a:off x="1786958" y="9587778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@</a:t>
              </a:r>
              <a:r>
                <a:rPr lang="en-US" sz="3000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 err="1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_</a:t>
              </a:r>
              <a:endParaRPr sz="3000" dirty="0"/>
            </a:p>
          </p:txBody>
        </p:sp>
        <p:sp>
          <p:nvSpPr>
            <p:cNvPr id="25" name="Google Shape;108;p9"/>
            <p:cNvSpPr txBox="1"/>
            <p:nvPr/>
          </p:nvSpPr>
          <p:spPr>
            <a:xfrm>
              <a:off x="11817064" y="9615752"/>
              <a:ext cx="5570083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</a:t>
              </a:r>
              <a:r>
                <a:rPr lang="en-US" sz="3000" b="0" i="0" u="none" strike="noStrike" cap="none" dirty="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ukasvileikis.com</a:t>
              </a:r>
              <a:endParaRPr sz="3000" dirty="0"/>
            </a:p>
          </p:txBody>
        </p:sp>
      </p:grpSp>
      <p:cxnSp>
        <p:nvCxnSpPr>
          <p:cNvPr id="26" name="Google Shape;117;p9"/>
          <p:cNvCxnSpPr/>
          <p:nvPr/>
        </p:nvCxnSpPr>
        <p:spPr>
          <a:xfrm>
            <a:off x="24511" y="635156"/>
            <a:ext cx="1835873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08;p9"/>
          <p:cNvSpPr txBox="1"/>
          <p:nvPr/>
        </p:nvSpPr>
        <p:spPr>
          <a:xfrm>
            <a:off x="6418838" y="79062"/>
            <a:ext cx="5570083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001" sz="3000" b="1" dirty="0" smtClean="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BreachDirectory.com</a:t>
            </a:r>
            <a:endParaRPr sz="3000" b="1" dirty="0"/>
          </a:p>
        </p:txBody>
      </p:sp>
    </p:spTree>
    <p:extLst>
      <p:ext uri="{BB962C8B-B14F-4D97-AF65-F5344CB8AC3E}">
        <p14:creationId xmlns:p14="http://schemas.microsoft.com/office/powerpoint/2010/main" val="461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617</Words>
  <Application>Microsoft Office PowerPoint</Application>
  <PresentationFormat>Custom</PresentationFormat>
  <Paragraphs>174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Consolas</vt:lpstr>
      <vt:lpstr>Fira Sans</vt:lpstr>
      <vt:lpstr>Arial</vt:lpstr>
      <vt:lpstr>Courier New</vt:lpstr>
      <vt:lpstr>Courier Prime</vt:lpstr>
      <vt:lpstr>Fira Sans Thin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Lukas Vileikis</cp:lastModifiedBy>
  <cp:revision>77</cp:revision>
  <dcterms:modified xsi:type="dcterms:W3CDTF">2024-09-16T14:15:05Z</dcterms:modified>
</cp:coreProperties>
</file>