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8" r:id="rId2"/>
    <p:sldId id="264" r:id="rId3"/>
    <p:sldId id="260" r:id="rId4"/>
    <p:sldId id="261" r:id="rId5"/>
    <p:sldId id="262" r:id="rId6"/>
    <p:sldId id="265" r:id="rId7"/>
    <p:sldId id="266" r:id="rId8"/>
    <p:sldId id="278" r:id="rId9"/>
    <p:sldId id="277" r:id="rId10"/>
    <p:sldId id="279" r:id="rId11"/>
    <p:sldId id="286" r:id="rId12"/>
    <p:sldId id="268" r:id="rId13"/>
    <p:sldId id="285" r:id="rId14"/>
    <p:sldId id="271" r:id="rId15"/>
    <p:sldId id="273" r:id="rId16"/>
    <p:sldId id="274" r:id="rId17"/>
    <p:sldId id="276" r:id="rId18"/>
    <p:sldId id="269" r:id="rId19"/>
    <p:sldId id="280" r:id="rId20"/>
    <p:sldId id="283" r:id="rId21"/>
    <p:sldId id="284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836"/>
    <a:srgbClr val="273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220E4F-A2D5-B87D-01D1-D117247F58A2}" v="575" dt="2025-05-06T08:44:51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DA229-4D36-BC44-A54C-48F1DF46E04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CA99C-9879-E54F-A68C-335D84521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5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5A4C-59A6-49B1-B8C2-DE15D3FED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76ACA-4367-097D-CFCB-EA4ED8905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C7045-997C-4327-DF8B-5FB0B609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EA16-D1FB-F34D-930C-14FAC521B726}" type="datetime1">
              <a:rPr lang="en-CA" smtClean="0"/>
              <a:t>2025-05-06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25FD1-3697-3E70-A465-6627B5E56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9D959-CBB6-C700-7658-C39E8952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6C1-C3EA-474E-86FF-76AADDEE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0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20590-B160-E344-5225-760BF79B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5E977-7A65-A9B8-882F-292F842D0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D9ABA-46FD-BF54-381C-46D25103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DB15-ADC2-E145-A0EE-1D3723307B24}" type="datetime1">
              <a:rPr lang="en-CA" smtClean="0"/>
              <a:t>2025-05-06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833F3-C120-9CA0-ADE4-DBC9AAE2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83A19-2354-C73F-A9F4-63E3CE24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6C1-C3EA-474E-86FF-76AADDEE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6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D2BC9-A214-0A99-E3B2-FF94505D1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47127-3A43-CF18-B287-11488C963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5A2B5-9E4E-1E97-F681-1C492AE4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2F6B-3869-9A41-8831-21423F9308A4}" type="datetime1">
              <a:rPr lang="en-CA" smtClean="0"/>
              <a:t>2025-05-06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B4A36-60C4-EDEA-4504-228A62D3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74EB2-029D-4B21-9844-1414CBF3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6C1-C3EA-474E-86FF-76AADDEE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14E0-6D1D-2D64-1303-FE75B647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73BB-8352-AC80-3644-5A4A5CAB4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B54ED-8EDF-81CE-CA8F-CD73F91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0327-9935-E54A-BAF3-892D581CF29A}" type="datetime1">
              <a:rPr lang="en-CA" smtClean="0"/>
              <a:t>2025-05-06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33547-CC7D-423E-98D9-EA65116B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9BE67-46BC-D3FF-E1D4-142DD563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6C1-C3EA-474E-86FF-76AADDEE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3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35A4-505A-5795-4954-E2D63149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CA300-5813-101E-915D-AAC47F5FF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444E9-2D71-A064-05CF-325CC8DB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C4A8-5AF3-904F-83D8-F2C8E0102BD9}" type="datetime1">
              <a:rPr lang="en-CA" smtClean="0"/>
              <a:t>2025-05-06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379FF-A60D-7F04-0DAD-56F2B5EF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2D639-EFBB-865B-C13B-3EC1161B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6C1-C3EA-474E-86FF-76AADDEE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5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1D2B-CE87-28A2-97B4-EA6EA23A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7A9FB-762A-A44E-2438-63877706C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7C71C-75BE-0A2B-C087-C81931028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6AF96-ACA8-FFA7-634B-64507335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C629-243D-5D45-95C3-64CFE58C9EC9}" type="datetime1">
              <a:rPr lang="en-CA" smtClean="0"/>
              <a:t>2025-05-06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0BF4F-5C78-233A-D415-2821F3DA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CDB07-7AAC-5580-9729-4D4A0946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6C1-C3EA-474E-86FF-76AADDEE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0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9419A-B382-5FCD-A784-8186794E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24270-AEC8-6A17-874C-88B254B65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ECFD1-52DF-BA30-4369-D8B81D211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3C57E-2531-5EA8-4D35-219A2981A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897849-B9E0-6F28-DA5E-BE78363FF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88E2E7-5F4D-D1CF-14BE-1685EFC7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2051-083D-BC4F-88B1-C5FF62013F06}" type="datetime1">
              <a:rPr lang="en-CA" smtClean="0"/>
              <a:t>2025-05-06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C174BB-63BB-42A6-5203-A554D10B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9E4D2-08E7-B775-3A3A-6422EA57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6C1-C3EA-474E-86FF-76AADDEE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1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17671-992E-697A-DB9E-40CD65F6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C8199-8103-F73F-8BF4-92B9AC45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BBDB-5FA9-344B-9D06-C78DE46AA48E}" type="datetime1">
              <a:rPr lang="en-CA" smtClean="0"/>
              <a:t>2025-05-06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34C84-87E7-ECB7-2FF0-C790C913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6BC9F-AA06-85F6-1996-98D0DDB8F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6C1-C3EA-474E-86FF-76AADDEE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9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29B0B-9B02-3DDE-6444-73FEB0A4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5C9E-2D1E-404E-A8C7-DEF0DF013616}" type="datetime1">
              <a:rPr lang="en-CA" smtClean="0"/>
              <a:t>2025-05-06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B819C-F4DD-70E3-E745-68A944F2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968F0-1C7B-36AC-582C-69760056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6C1-C3EA-474E-86FF-76AADDEE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0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B96B-C31B-40F6-4F07-9F934B80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A8F8F-DEED-BE53-361D-6AB6980D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ED829-E32C-64FB-2E50-22C5F311F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73EAA-E5D3-6FD7-DEB6-26E70D12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284F-2F98-5F4E-9230-C3D1211C8F11}" type="datetime1">
              <a:rPr lang="en-CA" smtClean="0"/>
              <a:t>2025-05-06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16065-503C-E4F2-8EF3-F4BBD2AD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B6CF4-C343-2DB3-E9D3-7A5D74AB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6C1-C3EA-474E-86FF-76AADDEE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4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5C49-9475-AC6A-39BC-34063488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D82FAC-491F-976A-5EFB-1CFE1D988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00408-274F-0EE2-0D2B-1AF187645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CEA71-51B5-B56D-E51D-E49C6453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AC71-863F-8046-8422-7CCC09D5B27C}" type="datetime1">
              <a:rPr lang="en-CA" smtClean="0"/>
              <a:t>2025-05-06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9AD64-528E-3244-D671-C4D78C92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3EBD0-0DC7-9F06-F4ED-DB59F35F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6C1-C3EA-474E-86FF-76AADDEE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7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8B7B3-C965-97E0-6893-F4C42E03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4739C-75C3-0155-308B-D51BA2504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2ED24-1640-DF1B-FAC9-916C28A93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C1E02-217A-3648-A1D7-98134438C398}" type="datetime1">
              <a:rPr lang="en-CA" smtClean="0"/>
              <a:t>2025-05-06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80CD6-7071-AA85-3231-0E5367BD8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7C86B-41C3-2130-4D57-8D42BCF60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8C6C1-C3EA-474E-86FF-76AADDEE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2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DEE31A-916C-9707-2453-C0B64A63A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4" name="Rectangle 12323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70F808-C38C-42B1-EB8E-DD99F06865B1}"/>
              </a:ext>
            </a:extLst>
          </p:cNvPr>
          <p:cNvSpPr txBox="1"/>
          <p:nvPr/>
        </p:nvSpPr>
        <p:spPr>
          <a:xfrm>
            <a:off x="838199" y="3990205"/>
            <a:ext cx="10518776" cy="120032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Upstream Pilot AI Tool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3F0815-FB5D-527E-4294-055761F40BEC}"/>
              </a:ext>
            </a:extLst>
          </p:cNvPr>
          <p:cNvSpPr txBox="1"/>
          <p:nvPr/>
        </p:nvSpPr>
        <p:spPr>
          <a:xfrm>
            <a:off x="827089" y="5551200"/>
            <a:ext cx="6583362" cy="10759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1"/>
                </a:solidFill>
              </a:rPr>
              <a:t>Bardia Hassanzadeh, PhD</a:t>
            </a:r>
          </a:p>
        </p:txBody>
      </p:sp>
      <p:pic>
        <p:nvPicPr>
          <p:cNvPr id="12290" name="Picture 2" descr="A colorful abstract background with a blue and yellow geometric pattern |  Premium Photo">
            <a:extLst>
              <a:ext uri="{FF2B5EF4-FFF2-40B4-BE49-F238E27FC236}">
                <a16:creationId xmlns:a16="http://schemas.microsoft.com/office/drawing/2014/main" id="{91956858-C1B2-6F55-5044-69DB5D9E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9"/>
          <a:stretch/>
        </p:blipFill>
        <p:spPr bwMode="auto"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25" name="Group 12324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2298" name="Freeform: Shape 12297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26" name="Freeform: Shape 12325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logo with a smile&#10;&#10;AI-generated content may be incorrect.">
            <a:extLst>
              <a:ext uri="{FF2B5EF4-FFF2-40B4-BE49-F238E27FC236}">
                <a16:creationId xmlns:a16="http://schemas.microsoft.com/office/drawing/2014/main" id="{2D2B2843-CE6B-4D5B-2C51-D98773010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3028" y="6193014"/>
            <a:ext cx="952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0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9B3118-FC7D-CC3B-FFEF-1C6951732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2D4C916-5AD6-26E9-2316-F9706CA146F8}"/>
              </a:ext>
            </a:extLst>
          </p:cNvPr>
          <p:cNvSpPr txBox="1"/>
          <p:nvPr/>
        </p:nvSpPr>
        <p:spPr>
          <a:xfrm>
            <a:off x="11485253" y="61825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E0951-E60B-D8C9-DD92-00E248FACC60}"/>
              </a:ext>
            </a:extLst>
          </p:cNvPr>
          <p:cNvSpPr txBox="1"/>
          <p:nvPr/>
        </p:nvSpPr>
        <p:spPr>
          <a:xfrm>
            <a:off x="978009" y="2413337"/>
            <a:ext cx="1023598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CA">
                <a:solidFill>
                  <a:srgbClr val="FFFFFF"/>
                </a:solidFill>
              </a:rPr>
            </a:br>
            <a:r>
              <a:rPr lang="en-CA" sz="1600" b="1">
                <a:solidFill>
                  <a:srgbClr val="FFFFFF"/>
                </a:solidFill>
              </a:rPr>
              <a:t>Agent Functions:</a:t>
            </a:r>
          </a:p>
          <a:p>
            <a:br>
              <a:rPr lang="en-CA" sz="1600" b="1">
                <a:solidFill>
                  <a:srgbClr val="FFFFFF"/>
                </a:solidFill>
              </a:rPr>
            </a:br>
            <a:r>
              <a:rPr lang="en-CA" sz="1600">
                <a:solidFill>
                  <a:srgbClr val="FFFFFF"/>
                </a:solidFill>
              </a:rPr>
              <a:t>• </a:t>
            </a:r>
            <a:r>
              <a:rPr lang="en-CA" sz="1600" b="1">
                <a:solidFill>
                  <a:srgbClr val="FFFFFF"/>
                </a:solidFill>
              </a:rPr>
              <a:t>Retrieval Agent: </a:t>
            </a:r>
            <a:r>
              <a:rPr lang="en-CA" sz="1600">
                <a:solidFill>
                  <a:srgbClr val="FFFFFF"/>
                </a:solidFill>
              </a:rPr>
              <a:t>Contextual analysis of Jira tickets using embeddings from Amazon Bedrock.</a:t>
            </a:r>
          </a:p>
          <a:p>
            <a:br>
              <a:rPr lang="en-CA" sz="1600">
                <a:solidFill>
                  <a:srgbClr val="FFFFFF"/>
                </a:solidFill>
              </a:rPr>
            </a:br>
            <a:r>
              <a:rPr lang="en-CA" sz="1600">
                <a:solidFill>
                  <a:srgbClr val="FFFFFF"/>
                </a:solidFill>
              </a:rPr>
              <a:t>• </a:t>
            </a:r>
            <a:r>
              <a:rPr lang="en-CA" sz="1600" b="1">
                <a:solidFill>
                  <a:srgbClr val="FFFFFF"/>
                </a:solidFill>
              </a:rPr>
              <a:t>Planning Agent: </a:t>
            </a:r>
            <a:r>
              <a:rPr lang="en-CA" sz="1600">
                <a:solidFill>
                  <a:srgbClr val="FFFFFF"/>
                </a:solidFill>
              </a:rPr>
              <a:t>Generation of multiple confidence-ranked action plans.</a:t>
            </a:r>
            <a:br>
              <a:rPr lang="en-CA" sz="1600">
                <a:solidFill>
                  <a:srgbClr val="FFFFFF"/>
                </a:solidFill>
              </a:rPr>
            </a:br>
            <a:endParaRPr lang="en-CA" sz="1600">
              <a:solidFill>
                <a:srgbClr val="FFFFFF"/>
              </a:solidFill>
            </a:endParaRPr>
          </a:p>
          <a:p>
            <a:r>
              <a:rPr lang="en-CA" sz="1600">
                <a:solidFill>
                  <a:srgbClr val="FFFFFF"/>
                </a:solidFill>
              </a:rPr>
              <a:t>• </a:t>
            </a:r>
            <a:r>
              <a:rPr lang="en-CA" sz="1600" b="1">
                <a:solidFill>
                  <a:srgbClr val="FFFFFF"/>
                </a:solidFill>
              </a:rPr>
              <a:t>Coding Agent: </a:t>
            </a:r>
            <a:r>
              <a:rPr lang="en-CA" sz="1600">
                <a:solidFill>
                  <a:srgbClr val="FFFFFF"/>
                </a:solidFill>
              </a:rPr>
              <a:t>Transformation of plans into executable code snippets, leveraging diverse approaches through adaptive temperature settings.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DAC25-819F-9563-3856-5B9E29B35E09}"/>
              </a:ext>
            </a:extLst>
          </p:cNvPr>
          <p:cNvSpPr txBox="1"/>
          <p:nvPr/>
        </p:nvSpPr>
        <p:spPr>
          <a:xfrm>
            <a:off x="978009" y="989739"/>
            <a:ext cx="6214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>
                <a:solidFill>
                  <a:srgbClr val="FFFFFF"/>
                </a:solidFill>
              </a:rPr>
              <a:t>Phase 2 - Assisted Multi-Agent Workflow</a:t>
            </a:r>
            <a:endParaRPr lang="en-US" b="1">
              <a:solidFill>
                <a:srgbClr val="FFFFFF"/>
              </a:solidFill>
            </a:endParaRPr>
          </a:p>
        </p:txBody>
      </p:sp>
      <p:pic>
        <p:nvPicPr>
          <p:cNvPr id="8" name="Picture 7" descr="A logo with a smile&#10;&#10;AI-generated content may be incorrect.">
            <a:extLst>
              <a:ext uri="{FF2B5EF4-FFF2-40B4-BE49-F238E27FC236}">
                <a16:creationId xmlns:a16="http://schemas.microsoft.com/office/drawing/2014/main" id="{9130911E-4643-82EA-23D1-93459E4D4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2921B8-9431-4BB6-F2CD-0DD49A5DE518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0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B9C0F2-72EF-DD69-C8CA-CFBB20FF2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F70845-0072-3B7C-FD0D-80F0CA7CE095}"/>
              </a:ext>
            </a:extLst>
          </p:cNvPr>
          <p:cNvSpPr txBox="1"/>
          <p:nvPr/>
        </p:nvSpPr>
        <p:spPr>
          <a:xfrm>
            <a:off x="978009" y="2274838"/>
            <a:ext cx="1023598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CA">
                <a:solidFill>
                  <a:srgbClr val="FFFFFF"/>
                </a:solidFill>
              </a:rPr>
            </a:br>
            <a:r>
              <a:rPr lang="en-CA" b="1">
                <a:solidFill>
                  <a:srgbClr val="FFFFFF"/>
                </a:solidFill>
              </a:rPr>
              <a:t>Agent Functions [Continued]:</a:t>
            </a:r>
          </a:p>
          <a:p>
            <a:endParaRPr lang="en-CA">
              <a:solidFill>
                <a:srgbClr val="FFFFFF"/>
              </a:solidFill>
            </a:endParaRPr>
          </a:p>
          <a:p>
            <a:r>
              <a:rPr lang="en-CA">
                <a:solidFill>
                  <a:srgbClr val="FFFFFF"/>
                </a:solidFill>
              </a:rPr>
              <a:t>• </a:t>
            </a:r>
            <a:r>
              <a:rPr lang="en-CA" b="1">
                <a:solidFill>
                  <a:srgbClr val="FFFFFF"/>
                </a:solidFill>
              </a:rPr>
              <a:t>Debugging Agent: </a:t>
            </a:r>
            <a:r>
              <a:rPr lang="en-CA">
                <a:solidFill>
                  <a:srgbClr val="FFFFFF"/>
                </a:solidFill>
              </a:rPr>
              <a:t>Advanced state-checkpoint debugging inspired by MAGE, allowing pinpoint accuracy in diagnosis and quick fixes.</a:t>
            </a:r>
          </a:p>
          <a:p>
            <a:br>
              <a:rPr lang="en-CA">
                <a:solidFill>
                  <a:srgbClr val="FFFFFF"/>
                </a:solidFill>
              </a:rPr>
            </a:br>
            <a:r>
              <a:rPr lang="en-CA">
                <a:solidFill>
                  <a:srgbClr val="FFFFFF"/>
                </a:solidFill>
              </a:rPr>
              <a:t>• </a:t>
            </a:r>
            <a:r>
              <a:rPr lang="en-CA" b="1">
                <a:solidFill>
                  <a:srgbClr val="FFFFFF"/>
                </a:solidFill>
              </a:rPr>
              <a:t>Review Agent: </a:t>
            </a:r>
            <a:r>
              <a:rPr lang="en-CA">
                <a:solidFill>
                  <a:srgbClr val="FFFFFF"/>
                </a:solidFill>
              </a:rPr>
              <a:t>Automated code review including compliance checks, licensing, and security standards.</a:t>
            </a:r>
          </a:p>
          <a:p>
            <a:br>
              <a:rPr lang="en-CA">
                <a:solidFill>
                  <a:srgbClr val="FFFFFF"/>
                </a:solidFill>
              </a:rPr>
            </a:br>
            <a:r>
              <a:rPr lang="en-CA">
                <a:solidFill>
                  <a:srgbClr val="FFFFFF"/>
                </a:solidFill>
              </a:rPr>
              <a:t>• </a:t>
            </a:r>
            <a:r>
              <a:rPr lang="en-CA" b="1">
                <a:solidFill>
                  <a:srgbClr val="FFFFFF"/>
                </a:solidFill>
              </a:rPr>
              <a:t>MCP Export Agent: </a:t>
            </a:r>
            <a:r>
              <a:rPr lang="en-CA">
                <a:solidFill>
                  <a:srgbClr val="FFFFFF"/>
                </a:solidFill>
              </a:rPr>
              <a:t>Packaging and traceability of contributions for developer review.</a:t>
            </a:r>
          </a:p>
          <a:p>
            <a:br>
              <a:rPr lang="en-CA">
                <a:solidFill>
                  <a:srgbClr val="FFFFFF"/>
                </a:solidFill>
              </a:rPr>
            </a:br>
            <a:r>
              <a:rPr lang="en-CA">
                <a:solidFill>
                  <a:srgbClr val="FFFFFF"/>
                </a:solidFill>
              </a:rPr>
              <a:t>• </a:t>
            </a:r>
            <a:r>
              <a:rPr lang="en-CA" b="1">
                <a:solidFill>
                  <a:srgbClr val="FFFFFF"/>
                </a:solidFill>
              </a:rPr>
              <a:t>Integration:</a:t>
            </a:r>
            <a:r>
              <a:rPr lang="en-CA">
                <a:solidFill>
                  <a:srgbClr val="FFFFFF"/>
                </a:solidFill>
              </a:rPr>
              <a:t> AWS Lambda, Bedrock, OpenSearch, Step Functions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ADCE0-1548-888F-1621-25F5D15E3692}"/>
              </a:ext>
            </a:extLst>
          </p:cNvPr>
          <p:cNvSpPr txBox="1"/>
          <p:nvPr/>
        </p:nvSpPr>
        <p:spPr>
          <a:xfrm>
            <a:off x="978009" y="989739"/>
            <a:ext cx="6214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>
                <a:solidFill>
                  <a:srgbClr val="FFFFFF"/>
                </a:solidFill>
              </a:rPr>
              <a:t>Phase 2 - Assisted Multi-Agent Workflow [continued]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5DA3B1-515B-A76D-3331-126F84143C5E}"/>
              </a:ext>
            </a:extLst>
          </p:cNvPr>
          <p:cNvSpPr txBox="1"/>
          <p:nvPr/>
        </p:nvSpPr>
        <p:spPr>
          <a:xfrm>
            <a:off x="11357663" y="61501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10</a:t>
            </a:r>
          </a:p>
        </p:txBody>
      </p:sp>
      <p:pic>
        <p:nvPicPr>
          <p:cNvPr id="7" name="Picture 6" descr="A logo with a smile&#10;&#10;AI-generated content may be incorrect.">
            <a:extLst>
              <a:ext uri="{FF2B5EF4-FFF2-40B4-BE49-F238E27FC236}">
                <a16:creationId xmlns:a16="http://schemas.microsoft.com/office/drawing/2014/main" id="{A5E9E144-FC30-B465-296C-24FE6F8B7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14D0FC-897E-7880-A75E-991EC25C50B4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10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C2E1AE-6FEF-86CC-F02A-26DB05FD7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21B2A4-9817-F331-81B2-97C2667749BB}"/>
              </a:ext>
            </a:extLst>
          </p:cNvPr>
          <p:cNvSpPr txBox="1"/>
          <p:nvPr/>
        </p:nvSpPr>
        <p:spPr>
          <a:xfrm>
            <a:off x="978010" y="1720840"/>
            <a:ext cx="1028039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sz="1600">
              <a:solidFill>
                <a:srgbClr val="FFFFFF"/>
              </a:solidFill>
            </a:endParaRPr>
          </a:p>
          <a:p>
            <a:r>
              <a:rPr lang="en-CA" sz="1600">
                <a:solidFill>
                  <a:srgbClr val="FFFFFF"/>
                </a:solidFill>
              </a:rPr>
              <a:t>• </a:t>
            </a:r>
            <a:r>
              <a:rPr lang="en-CA" sz="1600" b="1">
                <a:solidFill>
                  <a:srgbClr val="FFFFFF"/>
                </a:solidFill>
              </a:rPr>
              <a:t>Efficiency Gains: </a:t>
            </a:r>
            <a:r>
              <a:rPr lang="en-CA" sz="1600">
                <a:solidFill>
                  <a:srgbClr val="FFFFFF"/>
                </a:solidFill>
              </a:rPr>
              <a:t>Significant reduction in manual repetitive tasks, allowing developers to concentrate on complex aspects of coding and debugging.</a:t>
            </a:r>
          </a:p>
          <a:p>
            <a:br>
              <a:rPr lang="en-CA" sz="1600">
                <a:solidFill>
                  <a:srgbClr val="FFFFFF"/>
                </a:solidFill>
              </a:rPr>
            </a:br>
            <a:r>
              <a:rPr lang="en-CA" sz="1600">
                <a:solidFill>
                  <a:srgbClr val="FFFFFF"/>
                </a:solidFill>
              </a:rPr>
              <a:t>• </a:t>
            </a:r>
            <a:r>
              <a:rPr lang="en-CA" sz="1600" b="1">
                <a:solidFill>
                  <a:srgbClr val="FFFFFF"/>
                </a:solidFill>
              </a:rPr>
              <a:t>Consistency and Quality:</a:t>
            </a:r>
            <a:r>
              <a:rPr lang="en-CA" sz="1600">
                <a:solidFill>
                  <a:srgbClr val="FFFFFF"/>
                </a:solidFill>
              </a:rPr>
              <a:t> Automated standardization of coding and debugging practices, reducing variability and ensuring high-quality contributions.</a:t>
            </a:r>
          </a:p>
          <a:p>
            <a:br>
              <a:rPr lang="en-CA" sz="1600">
                <a:solidFill>
                  <a:srgbClr val="FFFFFF"/>
                </a:solidFill>
              </a:rPr>
            </a:br>
            <a:r>
              <a:rPr lang="en-CA" sz="1600">
                <a:solidFill>
                  <a:srgbClr val="FFFFFF"/>
                </a:solidFill>
              </a:rPr>
              <a:t>• </a:t>
            </a:r>
            <a:r>
              <a:rPr lang="en-CA" sz="1600" b="1">
                <a:solidFill>
                  <a:srgbClr val="FFFFFF"/>
                </a:solidFill>
              </a:rPr>
              <a:t>Reduced Cycle Time: </a:t>
            </a:r>
            <a:r>
              <a:rPr lang="en-CA" sz="1600">
                <a:solidFill>
                  <a:srgbClr val="FFFFFF"/>
                </a:solidFill>
              </a:rPr>
              <a:t>Faster resolution of Jira tickets through streamlined workflows and rapid automated code generation and debugging.</a:t>
            </a:r>
          </a:p>
          <a:p>
            <a:br>
              <a:rPr lang="en-CA" sz="1600">
                <a:solidFill>
                  <a:srgbClr val="FFFFFF"/>
                </a:solidFill>
              </a:rPr>
            </a:br>
            <a:r>
              <a:rPr lang="en-CA" sz="1600">
                <a:solidFill>
                  <a:srgbClr val="FFFFFF"/>
                </a:solidFill>
              </a:rPr>
              <a:t>• </a:t>
            </a:r>
            <a:r>
              <a:rPr lang="en-CA" sz="1600" b="1">
                <a:solidFill>
                  <a:srgbClr val="FFFFFF"/>
                </a:solidFill>
              </a:rPr>
              <a:t>Improved Review Processes: </a:t>
            </a:r>
            <a:r>
              <a:rPr lang="en-CA" sz="1600">
                <a:solidFill>
                  <a:srgbClr val="FFFFFF"/>
                </a:solidFill>
              </a:rPr>
              <a:t>Automated checks for policy compliance, code quality, and security standards, reducing manual review overhead.</a:t>
            </a:r>
          </a:p>
          <a:p>
            <a:br>
              <a:rPr lang="en-CA" sz="1600">
                <a:solidFill>
                  <a:srgbClr val="FFFFFF"/>
                </a:solidFill>
              </a:rPr>
            </a:br>
            <a:r>
              <a:rPr lang="en-CA" sz="1600">
                <a:solidFill>
                  <a:srgbClr val="FFFFFF"/>
                </a:solidFill>
              </a:rPr>
              <a:t>• </a:t>
            </a:r>
            <a:r>
              <a:rPr lang="en-CA" sz="1600" b="1">
                <a:solidFill>
                  <a:srgbClr val="FFFFFF"/>
                </a:solidFill>
              </a:rPr>
              <a:t>Enhanced Developer Experience: </a:t>
            </a:r>
            <a:r>
              <a:rPr lang="en-CA" sz="1600">
                <a:solidFill>
                  <a:srgbClr val="FFFFFF"/>
                </a:solidFill>
              </a:rPr>
              <a:t>Lower cognitive load, improved satisfaction and productivity for developers.</a:t>
            </a:r>
          </a:p>
          <a:p>
            <a:endParaRPr lang="en-CA" sz="1600">
              <a:solidFill>
                <a:srgbClr val="FFFFFF"/>
              </a:solidFill>
            </a:endParaRPr>
          </a:p>
          <a:p>
            <a:br>
              <a:rPr lang="en-CA" sz="1600">
                <a:solidFill>
                  <a:srgbClr val="FFFFFF"/>
                </a:solidFill>
              </a:rPr>
            </a:br>
            <a:r>
              <a:rPr lang="en-CA" sz="1600" b="1">
                <a:solidFill>
                  <a:srgbClr val="FFFFFF"/>
                </a:solidFill>
              </a:rPr>
              <a:t>Key Benefits: </a:t>
            </a:r>
            <a:r>
              <a:rPr lang="en-CA" sz="1600">
                <a:solidFill>
                  <a:srgbClr val="FFFFFF"/>
                </a:solidFill>
              </a:rPr>
              <a:t>Increased productivity, reduced errors, quicker contribution cycles, higher quality outputs</a:t>
            </a:r>
            <a:endParaRPr lang="en-US" sz="1600">
              <a:solidFill>
                <a:srgbClr val="FFFFFF"/>
              </a:solidFill>
            </a:endParaRPr>
          </a:p>
          <a:p>
            <a:br>
              <a:rPr lang="en-CA" sz="1600">
                <a:solidFill>
                  <a:srgbClr val="FFFFFF"/>
                </a:solidFill>
              </a:rPr>
            </a:b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2ED5B-1987-42C9-5817-1D313B9CC5BD}"/>
              </a:ext>
            </a:extLst>
          </p:cNvPr>
          <p:cNvSpPr txBox="1"/>
          <p:nvPr/>
        </p:nvSpPr>
        <p:spPr>
          <a:xfrm>
            <a:off x="978010" y="1345597"/>
            <a:ext cx="6214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>
                <a:solidFill>
                  <a:srgbClr val="FFFFFF"/>
                </a:solidFill>
              </a:rPr>
              <a:t>Phase 2 - Benefits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0F139-27B8-CA38-D33B-40B1E1F668A4}"/>
              </a:ext>
            </a:extLst>
          </p:cNvPr>
          <p:cNvSpPr txBox="1"/>
          <p:nvPr/>
        </p:nvSpPr>
        <p:spPr>
          <a:xfrm>
            <a:off x="11357663" y="61501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11</a:t>
            </a:r>
          </a:p>
        </p:txBody>
      </p:sp>
      <p:pic>
        <p:nvPicPr>
          <p:cNvPr id="3" name="Picture 2" descr="A logo with a smile&#10;&#10;AI-generated content may be incorrect.">
            <a:extLst>
              <a:ext uri="{FF2B5EF4-FFF2-40B4-BE49-F238E27FC236}">
                <a16:creationId xmlns:a16="http://schemas.microsoft.com/office/drawing/2014/main" id="{DB1FCE1D-D018-20BF-4283-F8A537508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C62A2D-5F19-6A5B-ACCF-CF8FE8113CDF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8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AD54E3-81B1-4D7C-44D7-6F7DF17D3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ECE906-556C-4C85-68CD-88CAE03E135E}"/>
              </a:ext>
            </a:extLst>
          </p:cNvPr>
          <p:cNvSpPr txBox="1"/>
          <p:nvPr/>
        </p:nvSpPr>
        <p:spPr>
          <a:xfrm>
            <a:off x="978010" y="981244"/>
            <a:ext cx="6214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>
                <a:solidFill>
                  <a:srgbClr val="FFFFFF"/>
                </a:solidFill>
              </a:rPr>
              <a:t>Phase 3 - Autonomous Multi-Agent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06B55-769A-CE08-4EDE-7DE93893CC05}"/>
              </a:ext>
            </a:extLst>
          </p:cNvPr>
          <p:cNvSpPr txBox="1"/>
          <p:nvPr/>
        </p:nvSpPr>
        <p:spPr>
          <a:xfrm>
            <a:off x="11357663" y="61501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12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728C4AB-E126-FC2A-2C1C-C0BDC4E95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33" y="2034822"/>
            <a:ext cx="6921500" cy="248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a smile&#10;&#10;AI-generated content may be incorrect.">
            <a:extLst>
              <a:ext uri="{FF2B5EF4-FFF2-40B4-BE49-F238E27FC236}">
                <a16:creationId xmlns:a16="http://schemas.microsoft.com/office/drawing/2014/main" id="{7A1341B3-371C-C677-F7A6-E87D4E924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B2824866-DFF9-E484-1E23-17B332FF26CB}"/>
              </a:ext>
            </a:extLst>
          </p:cNvPr>
          <p:cNvSpPr txBox="1"/>
          <p:nvPr/>
        </p:nvSpPr>
        <p:spPr>
          <a:xfrm>
            <a:off x="978010" y="2034114"/>
            <a:ext cx="33427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>
                <a:solidFill>
                  <a:srgbClr val="FFFFFF"/>
                </a:solidFill>
              </a:rPr>
              <a:t>Autonomous operation with minimal human intervention, leveraging advanced machine learning methods for continuous performance improvement.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2B2AAB-D3A7-C536-2C18-FBB7A6C46E13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1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298324-975C-E1C9-6224-836FA2E60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A404B8-3359-2EA6-111F-D7271D08580A}"/>
              </a:ext>
            </a:extLst>
          </p:cNvPr>
          <p:cNvSpPr txBox="1"/>
          <p:nvPr/>
        </p:nvSpPr>
        <p:spPr>
          <a:xfrm>
            <a:off x="978010" y="2183437"/>
            <a:ext cx="102803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rgbClr val="FFFFFF"/>
                </a:solidFill>
              </a:rPr>
              <a:t>Advanced AI Methods:</a:t>
            </a:r>
          </a:p>
          <a:p>
            <a:br>
              <a:rPr lang="en-CA" sz="1600">
                <a:solidFill>
                  <a:srgbClr val="FFFFFF"/>
                </a:solidFill>
              </a:rPr>
            </a:br>
            <a:r>
              <a:rPr lang="en-CA" sz="1600">
                <a:solidFill>
                  <a:srgbClr val="FFFFFF"/>
                </a:solidFill>
              </a:rPr>
              <a:t>• </a:t>
            </a:r>
            <a:r>
              <a:rPr lang="en-CA" sz="1600" b="1">
                <a:solidFill>
                  <a:srgbClr val="FFFFFF"/>
                </a:solidFill>
              </a:rPr>
              <a:t>Reinforcement Learning: </a:t>
            </a:r>
            <a:r>
              <a:rPr lang="en-CA" sz="1600">
                <a:solidFill>
                  <a:srgbClr val="FFFFFF"/>
                </a:solidFill>
              </a:rPr>
              <a:t>Agents improve decision-making strategies based on feedback loops from outcomes and performance metrics.</a:t>
            </a:r>
          </a:p>
          <a:p>
            <a:br>
              <a:rPr lang="en-CA" sz="1600">
                <a:solidFill>
                  <a:srgbClr val="FFFFFF"/>
                </a:solidFill>
              </a:rPr>
            </a:br>
            <a:r>
              <a:rPr lang="en-CA" sz="1600">
                <a:solidFill>
                  <a:srgbClr val="FFFFFF"/>
                </a:solidFill>
              </a:rPr>
              <a:t>• </a:t>
            </a:r>
            <a:r>
              <a:rPr lang="en-CA" sz="1600" b="1">
                <a:solidFill>
                  <a:srgbClr val="FFFFFF"/>
                </a:solidFill>
              </a:rPr>
              <a:t>Meta-Learning: </a:t>
            </a:r>
            <a:r>
              <a:rPr lang="en-CA" sz="1600">
                <a:solidFill>
                  <a:srgbClr val="FFFFFF"/>
                </a:solidFill>
              </a:rPr>
              <a:t>Rapid adaptation of agent behaviors to handle evolving and diverse MariaDB development tasks effectively.</a:t>
            </a:r>
          </a:p>
          <a:p>
            <a:br>
              <a:rPr lang="en-CA" sz="1600">
                <a:solidFill>
                  <a:srgbClr val="FFFFFF"/>
                </a:solidFill>
              </a:rPr>
            </a:br>
            <a:r>
              <a:rPr lang="en-CA" sz="1600">
                <a:solidFill>
                  <a:srgbClr val="FFFFFF"/>
                </a:solidFill>
              </a:rPr>
              <a:t>• </a:t>
            </a:r>
            <a:r>
              <a:rPr lang="en-CA" sz="1600" b="1">
                <a:solidFill>
                  <a:srgbClr val="FFFFFF"/>
                </a:solidFill>
              </a:rPr>
              <a:t>Human-in-the-loop Fine-tuning: </a:t>
            </a:r>
            <a:r>
              <a:rPr lang="en-CA" sz="1600">
                <a:solidFill>
                  <a:srgbClr val="FFFFFF"/>
                </a:solidFill>
              </a:rPr>
              <a:t>Structured feedback mechanisms for continuous refinement of agent models.</a:t>
            </a:r>
          </a:p>
          <a:p>
            <a:br>
              <a:rPr lang="en-CA" sz="1600">
                <a:solidFill>
                  <a:srgbClr val="FFFFFF"/>
                </a:solidFill>
              </a:rPr>
            </a:br>
            <a:r>
              <a:rPr lang="en-CA" sz="1600">
                <a:solidFill>
                  <a:srgbClr val="FFFFFF"/>
                </a:solidFill>
              </a:rPr>
              <a:t>• </a:t>
            </a:r>
            <a:r>
              <a:rPr lang="en-CA" sz="1600" b="1">
                <a:solidFill>
                  <a:srgbClr val="FFFFFF"/>
                </a:solidFill>
              </a:rPr>
              <a:t>Adaptive Operations: </a:t>
            </a:r>
            <a:r>
              <a:rPr lang="en-CA" sz="1600">
                <a:solidFill>
                  <a:srgbClr val="FFFFFF"/>
                </a:solidFill>
              </a:rPr>
              <a:t>Continuous updating of implementation plans and debugging strategies based on real-time data and outcomes.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E9FC5-B6C9-57C0-7F6A-6CED3BEB81ED}"/>
              </a:ext>
            </a:extLst>
          </p:cNvPr>
          <p:cNvSpPr txBox="1"/>
          <p:nvPr/>
        </p:nvSpPr>
        <p:spPr>
          <a:xfrm>
            <a:off x="978010" y="981244"/>
            <a:ext cx="6214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>
                <a:solidFill>
                  <a:srgbClr val="FFFFFF"/>
                </a:solidFill>
              </a:rPr>
              <a:t>Phase 3 - Autonomous Multi-Agent Workflow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517AB-B7F3-D9D0-2DB4-1E0FAB37326C}"/>
              </a:ext>
            </a:extLst>
          </p:cNvPr>
          <p:cNvSpPr txBox="1"/>
          <p:nvPr/>
        </p:nvSpPr>
        <p:spPr>
          <a:xfrm>
            <a:off x="11357663" y="61501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11</a:t>
            </a:r>
          </a:p>
        </p:txBody>
      </p:sp>
      <p:pic>
        <p:nvPicPr>
          <p:cNvPr id="8" name="Picture 7" descr="A logo with a smile&#10;&#10;AI-generated content may be incorrect.">
            <a:extLst>
              <a:ext uri="{FF2B5EF4-FFF2-40B4-BE49-F238E27FC236}">
                <a16:creationId xmlns:a16="http://schemas.microsoft.com/office/drawing/2014/main" id="{DC9112A3-0ECD-9109-E188-BCDD27C68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8115B0-D250-0214-C43F-5ABA5E4170FD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90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4D5D34-44D0-2051-8CA5-1DE24443D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DD6D38-820A-3320-817E-2818115BAABF}"/>
              </a:ext>
            </a:extLst>
          </p:cNvPr>
          <p:cNvSpPr txBox="1"/>
          <p:nvPr/>
        </p:nvSpPr>
        <p:spPr>
          <a:xfrm>
            <a:off x="955801" y="2023599"/>
            <a:ext cx="102803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rgbClr val="FFFFFF"/>
                </a:solidFill>
              </a:rPr>
              <a:t>Benefits:</a:t>
            </a:r>
            <a:endParaRPr lang="en-CA" sz="1600">
              <a:solidFill>
                <a:srgbClr val="FFFFFF"/>
              </a:solidFill>
            </a:endParaRPr>
          </a:p>
          <a:p>
            <a:r>
              <a:rPr lang="en-CA" sz="1600">
                <a:solidFill>
                  <a:srgbClr val="FFFFFF"/>
                </a:solidFill>
              </a:rPr>
              <a:t>• Significant reduction in developer intervention, further freeing up developer time.</a:t>
            </a:r>
            <a:br>
              <a:rPr lang="en-CA" sz="1600">
                <a:solidFill>
                  <a:srgbClr val="FFFFFF"/>
                </a:solidFill>
              </a:rPr>
            </a:br>
            <a:r>
              <a:rPr lang="en-CA" sz="1600">
                <a:solidFill>
                  <a:srgbClr val="FFFFFF"/>
                </a:solidFill>
              </a:rPr>
              <a:t>• Continuous adaptation and improvement through reinforcement learning and feedback integration.</a:t>
            </a:r>
            <a:br>
              <a:rPr lang="en-CA" sz="1600">
                <a:solidFill>
                  <a:srgbClr val="FFFFFF"/>
                </a:solidFill>
              </a:rPr>
            </a:br>
            <a:r>
              <a:rPr lang="en-CA" sz="1600">
                <a:solidFill>
                  <a:srgbClr val="FFFFFF"/>
                </a:solidFill>
              </a:rPr>
              <a:t>• Higher accuracy and reliability in generated solutions, reducing maintenance and operational overhead.</a:t>
            </a:r>
            <a:br>
              <a:rPr lang="en-CA" sz="1600">
                <a:solidFill>
                  <a:srgbClr val="FFFFFF"/>
                </a:solidFill>
              </a:rPr>
            </a:br>
            <a:endParaRPr lang="en-CA" sz="1600">
              <a:solidFill>
                <a:srgbClr val="FFFFFF"/>
              </a:solidFill>
            </a:endParaRPr>
          </a:p>
          <a:p>
            <a:r>
              <a:rPr lang="en-CA" sz="1600" b="1">
                <a:solidFill>
                  <a:srgbClr val="FFFFFF"/>
                </a:solidFill>
              </a:rPr>
              <a:t>Strategic Impact:</a:t>
            </a:r>
            <a:br>
              <a:rPr lang="en-CA" sz="1600">
                <a:solidFill>
                  <a:srgbClr val="FFFFFF"/>
                </a:solidFill>
              </a:rPr>
            </a:br>
            <a:r>
              <a:rPr lang="en-CA" sz="1600">
                <a:solidFill>
                  <a:srgbClr val="FFFFFF"/>
                </a:solidFill>
              </a:rPr>
              <a:t>• Enhanced contribution capabilities to MariaDB, significantly increasing Amazon’s open-source influence and leadership.</a:t>
            </a:r>
            <a:br>
              <a:rPr lang="en-CA" sz="1600">
                <a:solidFill>
                  <a:srgbClr val="FFFFFF"/>
                </a:solidFill>
              </a:rPr>
            </a:br>
            <a:r>
              <a:rPr lang="en-CA" sz="1600">
                <a:solidFill>
                  <a:srgbClr val="FFFFFF"/>
                </a:solidFill>
              </a:rPr>
              <a:t>• Foster more collaborative and efficient open-source development practices, promoting innovation and quality within the MariaDB community.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C0080-10E3-6B58-3ED9-C2FAE34E415F}"/>
              </a:ext>
            </a:extLst>
          </p:cNvPr>
          <p:cNvSpPr txBox="1"/>
          <p:nvPr/>
        </p:nvSpPr>
        <p:spPr>
          <a:xfrm>
            <a:off x="11357663" y="61501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66670F-4BD0-C4D7-E539-D598B38F6473}"/>
              </a:ext>
            </a:extLst>
          </p:cNvPr>
          <p:cNvSpPr txBox="1"/>
          <p:nvPr/>
        </p:nvSpPr>
        <p:spPr>
          <a:xfrm>
            <a:off x="978010" y="4589447"/>
            <a:ext cx="102803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rgbClr val="FFFFFF"/>
                </a:solidFill>
              </a:rPr>
              <a:t>Long-term Objective: </a:t>
            </a:r>
          </a:p>
          <a:p>
            <a:r>
              <a:rPr lang="en-CA" sz="1600">
                <a:solidFill>
                  <a:srgbClr val="FFFFFF"/>
                </a:solidFill>
              </a:rPr>
              <a:t>Transition to a fully autonomous system capable of independently handling and resolving a majority of Jira tickets from MariaDB Foundation.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C9C29-3CC1-1AFC-A685-B15CDE837872}"/>
              </a:ext>
            </a:extLst>
          </p:cNvPr>
          <p:cNvSpPr txBox="1"/>
          <p:nvPr/>
        </p:nvSpPr>
        <p:spPr>
          <a:xfrm>
            <a:off x="978010" y="981244"/>
            <a:ext cx="621473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b="1" dirty="0">
                <a:solidFill>
                  <a:srgbClr val="FFFFFF"/>
                </a:solidFill>
              </a:rPr>
              <a:t>Phase 3 – Benefits and Long-Term Plan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A logo with a smile&#10;&#10;AI-generated content may be incorrect.">
            <a:extLst>
              <a:ext uri="{FF2B5EF4-FFF2-40B4-BE49-F238E27FC236}">
                <a16:creationId xmlns:a16="http://schemas.microsoft.com/office/drawing/2014/main" id="{0FC506A0-8C53-8616-9959-2CBE5E577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F898D0-52AA-4B2A-4CD3-093DC5FC8A29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43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27AF7B-2448-91E5-7B74-3D40AF553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E4DC78-BE6A-C5B8-09AD-1DFE329E18D0}"/>
              </a:ext>
            </a:extLst>
          </p:cNvPr>
          <p:cNvSpPr txBox="1"/>
          <p:nvPr/>
        </p:nvSpPr>
        <p:spPr>
          <a:xfrm>
            <a:off x="978010" y="1164770"/>
            <a:ext cx="6214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>
                <a:solidFill>
                  <a:srgbClr val="FFFFFF"/>
                </a:solidFill>
              </a:rPr>
              <a:t>Showcase: Current Progress</a:t>
            </a:r>
            <a:endParaRPr lang="en-US" b="1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A1F76-4445-D65D-BCBC-393BD9F7A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76" y="2264734"/>
            <a:ext cx="4921795" cy="3544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4FDBD7-43CB-8DE9-C6C1-39271B54E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901" y="2264733"/>
            <a:ext cx="5360507" cy="35441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E321CB-9AFC-6B34-3C7A-39F4EDE1F495}"/>
              </a:ext>
            </a:extLst>
          </p:cNvPr>
          <p:cNvSpPr txBox="1"/>
          <p:nvPr/>
        </p:nvSpPr>
        <p:spPr>
          <a:xfrm>
            <a:off x="11357663" y="61501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14</a:t>
            </a:r>
          </a:p>
        </p:txBody>
      </p:sp>
      <p:pic>
        <p:nvPicPr>
          <p:cNvPr id="3" name="Picture 2" descr="A logo with a smile&#10;&#10;AI-generated content may be incorrect.">
            <a:extLst>
              <a:ext uri="{FF2B5EF4-FFF2-40B4-BE49-F238E27FC236}">
                <a16:creationId xmlns:a16="http://schemas.microsoft.com/office/drawing/2014/main" id="{26EB1A86-0AA0-E2B4-733A-CF9AD9E9D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31B9E1-B2CF-78F4-2FDD-A703827DA1C4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5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6B1CB-52B3-9BA3-91FE-7F67931D6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40E326-F4DA-3DAA-16D3-B5479A51D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485" y="1805332"/>
            <a:ext cx="6214730" cy="4331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D443E2-1A9C-0222-B6B2-6656C28D3655}"/>
              </a:ext>
            </a:extLst>
          </p:cNvPr>
          <p:cNvSpPr txBox="1"/>
          <p:nvPr/>
        </p:nvSpPr>
        <p:spPr>
          <a:xfrm>
            <a:off x="11357663" y="61501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D1474-4000-CE25-1FF7-7C88FDD25633}"/>
              </a:ext>
            </a:extLst>
          </p:cNvPr>
          <p:cNvSpPr txBox="1"/>
          <p:nvPr/>
        </p:nvSpPr>
        <p:spPr>
          <a:xfrm>
            <a:off x="978010" y="1164770"/>
            <a:ext cx="621473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b="1" dirty="0">
                <a:solidFill>
                  <a:srgbClr val="FFFFFF"/>
                </a:solidFill>
              </a:rPr>
              <a:t>Showcase: Current Progress [Continued]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A logo with a smile&#10;&#10;AI-generated content may be incorrect.">
            <a:extLst>
              <a:ext uri="{FF2B5EF4-FFF2-40B4-BE49-F238E27FC236}">
                <a16:creationId xmlns:a16="http://schemas.microsoft.com/office/drawing/2014/main" id="{61E37DCE-0ECC-C0E1-09CE-A357B80B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D5D7A6-0A3B-B9AF-9ACB-0DCA60FC1EAE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6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6799F6-D5BC-EE6B-45FE-41970DF76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F81730-2A92-2656-AF02-E5A0F191C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10" y="1599727"/>
            <a:ext cx="5144799" cy="4373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C3FEBA-A459-22E4-CF4F-81002B68C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406" y="1594337"/>
            <a:ext cx="5048360" cy="4379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A2CDBE-7F80-6CDC-A78E-0171DB81FD95}"/>
              </a:ext>
            </a:extLst>
          </p:cNvPr>
          <p:cNvSpPr txBox="1"/>
          <p:nvPr/>
        </p:nvSpPr>
        <p:spPr>
          <a:xfrm>
            <a:off x="11357663" y="61501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E9825-D089-D488-0AA2-D7907D3C79FD}"/>
              </a:ext>
            </a:extLst>
          </p:cNvPr>
          <p:cNvSpPr txBox="1"/>
          <p:nvPr/>
        </p:nvSpPr>
        <p:spPr>
          <a:xfrm>
            <a:off x="978010" y="1164770"/>
            <a:ext cx="621473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Showcase: Current Progress [Continued]</a:t>
            </a:r>
            <a:endParaRPr lang="en-US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with a smile&#10;&#10;AI-generated content may be incorrect.">
            <a:extLst>
              <a:ext uri="{FF2B5EF4-FFF2-40B4-BE49-F238E27FC236}">
                <a16:creationId xmlns:a16="http://schemas.microsoft.com/office/drawing/2014/main" id="{D5CFB285-8C1A-4247-C55A-155D4A92E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CDACE9-D5DD-26E5-E31C-CD1E09BA4D7F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28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33FCAE-9A79-48C6-6E05-845E52906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50ED7E-BA4D-E307-4CC4-D562E7909887}"/>
              </a:ext>
            </a:extLst>
          </p:cNvPr>
          <p:cNvSpPr txBox="1"/>
          <p:nvPr/>
        </p:nvSpPr>
        <p:spPr>
          <a:xfrm>
            <a:off x="978010" y="1164770"/>
            <a:ext cx="6214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>
                <a:solidFill>
                  <a:srgbClr val="FFFFFF"/>
                </a:solidFill>
              </a:rPr>
              <a:t>Showcase: Amazon RDS Hackathon Day Results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CFC01-46A4-0692-B4E3-245B9B13EEC7}"/>
              </a:ext>
            </a:extLst>
          </p:cNvPr>
          <p:cNvSpPr txBox="1"/>
          <p:nvPr/>
        </p:nvSpPr>
        <p:spPr>
          <a:xfrm>
            <a:off x="978010" y="1555935"/>
            <a:ext cx="4689143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Event Overview</a:t>
            </a: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Date: </a:t>
            </a:r>
            <a:r>
              <a:rPr lang="en-US" sz="1600" dirty="0">
                <a:solidFill>
                  <a:srgbClr val="FFFFFF"/>
                </a:solidFill>
              </a:rPr>
              <a:t>April 2025 Hackathon</a:t>
            </a:r>
            <a:endParaRPr lang="en-US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Team: </a:t>
            </a:r>
            <a:r>
              <a:rPr lang="en-US" sz="1600" dirty="0">
                <a:solidFill>
                  <a:srgbClr val="FFFFFF"/>
                </a:solidFill>
              </a:rPr>
              <a:t>RDS Core Engine</a:t>
            </a:r>
            <a:endParaRPr lang="en-US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Participants: </a:t>
            </a:r>
            <a:r>
              <a:rPr lang="en-US" sz="1600" dirty="0">
                <a:solidFill>
                  <a:srgbClr val="FFFFFF"/>
                </a:solidFill>
              </a:rPr>
              <a:t>6 Developers</a:t>
            </a:r>
            <a:endParaRPr lang="en-US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Duration: </a:t>
            </a:r>
            <a:r>
              <a:rPr lang="en-US" sz="1600" dirty="0">
                <a:solidFill>
                  <a:srgbClr val="FFFFFF"/>
                </a:solidFill>
              </a:rPr>
              <a:t>9 am - 5 pm (Isolated Environment)</a:t>
            </a:r>
            <a:endParaRPr lang="en-US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lvl="1"/>
            <a:endParaRPr lang="en-US" sz="1600">
              <a:solidFill>
                <a:srgbClr val="FFFFFF"/>
              </a:solidFill>
            </a:endParaRPr>
          </a:p>
          <a:p>
            <a:r>
              <a:rPr lang="en-US" sz="1600" b="1" dirty="0">
                <a:solidFill>
                  <a:srgbClr val="FFFFFF"/>
                </a:solidFill>
              </a:rPr>
              <a:t>Process Workflow</a:t>
            </a:r>
            <a:endParaRPr lang="en-US" sz="1600" b="1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600">
              <a:solidFill>
                <a:srgbClr val="FFFFFF"/>
              </a:solidFill>
            </a:endParaRP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1. Ticket Selection:</a:t>
            </a:r>
            <a:endParaRPr lang="en-US" sz="1600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	Utilized Upstream Pilot's bulk-ranking feature to choose Jira tickets.</a:t>
            </a:r>
            <a:endParaRPr lang="en-US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2. Analysis and Understanding:</a:t>
            </a:r>
            <a:endParaRPr lang="en-US" sz="1600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	</a:t>
            </a:r>
            <a:r>
              <a:rPr lang="en-US" sz="1600" dirty="0">
                <a:solidFill>
                  <a:srgbClr val="FFFFFF"/>
                </a:solidFill>
              </a:rPr>
              <a:t>Employed Upstream Pilot’s analysis tool for deeper insight into ticket requirements.</a:t>
            </a:r>
            <a:endParaRPr lang="en-US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3. Implementation and Testing:</a:t>
            </a:r>
            <a:endParaRPr lang="en-US" sz="1600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Followed suggestions from Upstream Pilot for implementation.</a:t>
            </a:r>
            <a:endParaRPr lang="en-US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Designed tests based on guidance.</a:t>
            </a:r>
            <a:endParaRPr lang="en-US" sz="1600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E399715-285F-80F8-70CF-5538B2CB8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25" y="1786270"/>
            <a:ext cx="5445778" cy="36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1D6F2F-26E6-834D-3C9A-1A9E8D8629CB}"/>
              </a:ext>
            </a:extLst>
          </p:cNvPr>
          <p:cNvSpPr txBox="1"/>
          <p:nvPr/>
        </p:nvSpPr>
        <p:spPr>
          <a:xfrm>
            <a:off x="11357663" y="61501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17</a:t>
            </a:r>
          </a:p>
        </p:txBody>
      </p:sp>
      <p:pic>
        <p:nvPicPr>
          <p:cNvPr id="11" name="Picture 10" descr="A logo with a smile&#10;&#10;AI-generated content may be incorrect.">
            <a:extLst>
              <a:ext uri="{FF2B5EF4-FFF2-40B4-BE49-F238E27FC236}">
                <a16:creationId xmlns:a16="http://schemas.microsoft.com/office/drawing/2014/main" id="{9956F871-40E2-E2EC-74B7-98D010783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0AB323-9148-8392-D0B7-FC8E93030EFE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96C78B-4856-3493-C0BA-20391FB5E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3DC09C-A8CD-0EA9-E69B-5EA69134D832}"/>
              </a:ext>
            </a:extLst>
          </p:cNvPr>
          <p:cNvSpPr txBox="1"/>
          <p:nvPr/>
        </p:nvSpPr>
        <p:spPr>
          <a:xfrm>
            <a:off x="11485253" y="6182548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</a:t>
            </a:r>
            <a:endParaRPr lang="en-US" sz="400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CF86E1-C706-101C-CBFB-213C23205FAF}"/>
              </a:ext>
            </a:extLst>
          </p:cNvPr>
          <p:cNvSpPr txBox="1"/>
          <p:nvPr/>
        </p:nvSpPr>
        <p:spPr>
          <a:xfrm>
            <a:off x="1360784" y="1522211"/>
            <a:ext cx="1611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5252D-C4FB-FF88-6B9E-5AEBB6A1DA0C}"/>
              </a:ext>
            </a:extLst>
          </p:cNvPr>
          <p:cNvSpPr txBox="1"/>
          <p:nvPr/>
        </p:nvSpPr>
        <p:spPr>
          <a:xfrm>
            <a:off x="1360784" y="2727252"/>
            <a:ext cx="63586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Background</a:t>
            </a:r>
          </a:p>
          <a:p>
            <a:r>
              <a:rPr lang="en-US" sz="2000" b="1">
                <a:solidFill>
                  <a:srgbClr val="FFFFFF"/>
                </a:solidFill>
              </a:rPr>
              <a:t>Development Phase 1: </a:t>
            </a:r>
            <a:r>
              <a:rPr lang="en-US" sz="2000">
                <a:solidFill>
                  <a:srgbClr val="FFFFFF"/>
                </a:solidFill>
              </a:rPr>
              <a:t>Single-agent Workflow</a:t>
            </a:r>
          </a:p>
          <a:p>
            <a:r>
              <a:rPr lang="en-US" sz="2000" b="1">
                <a:solidFill>
                  <a:srgbClr val="FFFFFF"/>
                </a:solidFill>
              </a:rPr>
              <a:t>Development Phase 2: </a:t>
            </a:r>
            <a:r>
              <a:rPr lang="en-CA" sz="2000">
                <a:solidFill>
                  <a:srgbClr val="FFFFFF"/>
                </a:solidFill>
              </a:rPr>
              <a:t>Assisted Multi-Agent Workflow</a:t>
            </a:r>
            <a:endParaRPr lang="en-US" sz="2000">
              <a:solidFill>
                <a:srgbClr val="FFFFFF"/>
              </a:solidFill>
            </a:endParaRPr>
          </a:p>
          <a:p>
            <a:r>
              <a:rPr lang="en-US" sz="2000" b="1">
                <a:solidFill>
                  <a:srgbClr val="FFFFFF"/>
                </a:solidFill>
              </a:rPr>
              <a:t>Development Phase 3: </a:t>
            </a:r>
            <a:r>
              <a:rPr lang="en-CA" sz="2000">
                <a:solidFill>
                  <a:srgbClr val="FFFFFF"/>
                </a:solidFill>
              </a:rPr>
              <a:t>Autonomous Multi-Agent Workflow</a:t>
            </a:r>
          </a:p>
          <a:p>
            <a:r>
              <a:rPr lang="en-CA" sz="2000" b="1">
                <a:solidFill>
                  <a:srgbClr val="FFFFFF"/>
                </a:solidFill>
              </a:rPr>
              <a:t>Showcase: </a:t>
            </a:r>
            <a:r>
              <a:rPr lang="en-CA" sz="2000">
                <a:solidFill>
                  <a:srgbClr val="FFFFFF"/>
                </a:solidFill>
              </a:rPr>
              <a:t>Current Progress</a:t>
            </a:r>
          </a:p>
          <a:p>
            <a:r>
              <a:rPr lang="en-CA" sz="2000" b="1">
                <a:solidFill>
                  <a:srgbClr val="FFFFFF"/>
                </a:solidFill>
              </a:rPr>
              <a:t>Showcase: </a:t>
            </a:r>
            <a:r>
              <a:rPr lang="en-CA" sz="2000">
                <a:solidFill>
                  <a:srgbClr val="FFFFFF"/>
                </a:solidFill>
              </a:rPr>
              <a:t>RDS Hackathon Day Results</a:t>
            </a:r>
          </a:p>
        </p:txBody>
      </p:sp>
      <p:pic>
        <p:nvPicPr>
          <p:cNvPr id="5" name="Picture 4" descr="A logo with a smile&#10;&#10;AI-generated content may be incorrect.">
            <a:extLst>
              <a:ext uri="{FF2B5EF4-FFF2-40B4-BE49-F238E27FC236}">
                <a16:creationId xmlns:a16="http://schemas.microsoft.com/office/drawing/2014/main" id="{47D6183E-3166-6D84-44AB-0DC81978E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09C7A5-19CA-35C7-B4E0-50F210C28946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67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5B6FD9-AFE2-AB16-BDE4-7FF7F9D2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CF5799-BE57-6D5C-573B-EC891A116165}"/>
              </a:ext>
            </a:extLst>
          </p:cNvPr>
          <p:cNvSpPr txBox="1"/>
          <p:nvPr/>
        </p:nvSpPr>
        <p:spPr>
          <a:xfrm>
            <a:off x="11357663" y="61501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60697-FAC5-9A5B-7FCC-B020101EF7BA}"/>
              </a:ext>
            </a:extLst>
          </p:cNvPr>
          <p:cNvSpPr txBox="1"/>
          <p:nvPr/>
        </p:nvSpPr>
        <p:spPr>
          <a:xfrm>
            <a:off x="978010" y="1164770"/>
            <a:ext cx="6214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>
                <a:solidFill>
                  <a:srgbClr val="FFFFFF"/>
                </a:solidFill>
              </a:rPr>
              <a:t>Showcase: Amazon RDS Hackathon Day Results [Continued]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574DF-AB8C-4BA4-765B-E96B817CEB09}"/>
              </a:ext>
            </a:extLst>
          </p:cNvPr>
          <p:cNvSpPr txBox="1"/>
          <p:nvPr/>
        </p:nvSpPr>
        <p:spPr>
          <a:xfrm>
            <a:off x="978010" y="1566568"/>
            <a:ext cx="511799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Results Summary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</a:rPr>
              <a:t>Submission Completion:</a:t>
            </a:r>
            <a:endParaRPr lang="en-US" sz="1600" dirty="0">
              <a:solidFill>
                <a:srgbClr val="FFFFFF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4 Developers submitted contributions by end of session.</a:t>
            </a:r>
            <a:endParaRPr lang="en-US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Remaining 2 continued in subsequent days.</a:t>
            </a:r>
            <a:endParaRPr lang="en-US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lvl="1"/>
            <a:endParaRPr lang="en-US" sz="1600">
              <a:solidFill>
                <a:srgbClr val="FFFFF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</a:rPr>
              <a:t>Time Efficiency Improvements:</a:t>
            </a:r>
            <a:endParaRPr lang="en-US" sz="1600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</a:rPr>
              <a:t>Ticket Selection:</a:t>
            </a:r>
            <a:endParaRPr lang="en-US" sz="1600" dirty="0">
              <a:solidFill>
                <a:srgbClr val="FFFFFF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</a:rPr>
              <a:t>Average Time with Upstream Pilot: </a:t>
            </a:r>
            <a:r>
              <a:rPr lang="en-US" sz="1600" dirty="0">
                <a:solidFill>
                  <a:srgbClr val="FFFFFF"/>
                </a:solidFill>
              </a:rPr>
              <a:t>~20 minutes</a:t>
            </a:r>
            <a:endParaRPr lang="en-US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</a:rPr>
              <a:t>Previous Average Time: </a:t>
            </a:r>
            <a:r>
              <a:rPr lang="en-US" sz="1600" dirty="0">
                <a:solidFill>
                  <a:srgbClr val="FFFFFF"/>
                </a:solidFill>
              </a:rPr>
              <a:t>~72 minutes</a:t>
            </a:r>
            <a:endParaRPr lang="en-US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</a:rPr>
              <a:t>Improvement:</a:t>
            </a:r>
            <a:r>
              <a:rPr lang="en-US" sz="1600" dirty="0">
                <a:solidFill>
                  <a:srgbClr val="FFFFFF"/>
                </a:solidFill>
              </a:rPr>
              <a:t> ~70%</a:t>
            </a:r>
            <a:endParaRPr lang="en-US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lvl="3"/>
            <a:endParaRPr lang="en-US" sz="1600">
              <a:solidFill>
                <a:srgbClr val="FFFFFF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</a:rPr>
              <a:t>Analysis and Suggestion Usage:</a:t>
            </a:r>
            <a:endParaRPr lang="en-US" sz="1600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</a:rPr>
              <a:t>Average Time: </a:t>
            </a:r>
            <a:r>
              <a:rPr lang="en-US" sz="1600" dirty="0">
                <a:solidFill>
                  <a:srgbClr val="FFFFFF"/>
                </a:solidFill>
              </a:rPr>
              <a:t>~3 hours</a:t>
            </a:r>
            <a:endParaRPr lang="en-US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lvl="3"/>
            <a:endParaRPr lang="en-US" sz="1600">
              <a:solidFill>
                <a:srgbClr val="FFFFFF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</a:rPr>
              <a:t>Test Design Implementation:</a:t>
            </a:r>
            <a:endParaRPr lang="en-US" sz="1600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</a:rPr>
              <a:t>Average Time: </a:t>
            </a:r>
            <a:r>
              <a:rPr lang="en-US" sz="1600" dirty="0">
                <a:solidFill>
                  <a:srgbClr val="FFFFFF"/>
                </a:solidFill>
              </a:rPr>
              <a:t>~1-2 hours</a:t>
            </a:r>
            <a:endParaRPr lang="en-US" sz="1600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pic>
        <p:nvPicPr>
          <p:cNvPr id="10244" name="Picture 4" descr="Amazon opens massive Vancouver office atrium at The Post | Urbanized">
            <a:extLst>
              <a:ext uri="{FF2B5EF4-FFF2-40B4-BE49-F238E27FC236}">
                <a16:creationId xmlns:a16="http://schemas.microsoft.com/office/drawing/2014/main" id="{C6E3BBF5-811B-3293-59F6-6CDF99BCC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06" y="2562447"/>
            <a:ext cx="5157402" cy="266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a smile&#10;&#10;AI-generated content may be incorrect.">
            <a:extLst>
              <a:ext uri="{FF2B5EF4-FFF2-40B4-BE49-F238E27FC236}">
                <a16:creationId xmlns:a16="http://schemas.microsoft.com/office/drawing/2014/main" id="{4E425B96-A1DD-61AA-3273-D77A22073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8503F9-F24A-8423-BEE5-1E3A2220FDDE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09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FFA190-1C15-4902-CD83-8EBC54B06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8BE423-409F-8416-8FA7-2C2E97E2D88B}"/>
              </a:ext>
            </a:extLst>
          </p:cNvPr>
          <p:cNvSpPr txBox="1"/>
          <p:nvPr/>
        </p:nvSpPr>
        <p:spPr>
          <a:xfrm>
            <a:off x="11357663" y="61501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E4E6C5-CB9F-1DDF-E64D-91D356F4BA2F}"/>
              </a:ext>
            </a:extLst>
          </p:cNvPr>
          <p:cNvSpPr txBox="1"/>
          <p:nvPr/>
        </p:nvSpPr>
        <p:spPr>
          <a:xfrm>
            <a:off x="978010" y="1164770"/>
            <a:ext cx="6214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FFFFFF"/>
                </a:solidFill>
              </a:rPr>
              <a:t>Showcase: RDS Hackathon Day Results [Continued]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9AC90-58E7-C5C7-44DC-0E2617E281A0}"/>
              </a:ext>
            </a:extLst>
          </p:cNvPr>
          <p:cNvSpPr txBox="1"/>
          <p:nvPr/>
        </p:nvSpPr>
        <p:spPr>
          <a:xfrm>
            <a:off x="972323" y="1552236"/>
            <a:ext cx="10365697" cy="51324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3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Upstream Contributions:</a:t>
            </a:r>
            <a:endParaRPr lang="en-US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MDEV-35461: Remove redundant checks for standard library functions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MDEV-28823: Secure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mariadb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-secure-installation output file with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chmod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a typeface="+mn-lt"/>
                <a:cs typeface="+mn-lt"/>
              </a:rPr>
              <a:t>MDEV-36397: Record </a:t>
            </a:r>
            <a:r>
              <a:rPr lang="en-US" sz="1600" dirty="0" err="1">
                <a:solidFill>
                  <a:srgbClr val="FFFFFF"/>
                </a:solidFill>
                <a:ea typeface="+mn-lt"/>
                <a:cs typeface="+mn-lt"/>
              </a:rPr>
              <a:t>change_user</a:t>
            </a:r>
            <a:r>
              <a:rPr lang="en-US" sz="1600" dirty="0">
                <a:solidFill>
                  <a:srgbClr val="FFFFFF"/>
                </a:solidFill>
                <a:ea typeface="+mn-lt"/>
                <a:cs typeface="+mn-lt"/>
              </a:rPr>
              <a:t> command in MTR output 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a typeface="+mn-lt"/>
                <a:cs typeface="+mn-lt"/>
              </a:rPr>
              <a:t>MDEV-36641: Implement Oracle Compatibility - INITCAP function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a typeface="+mn-lt"/>
                <a:cs typeface="+mn-lt"/>
              </a:rPr>
              <a:t>MDEV-35599: Which </a:t>
            </a:r>
            <a:r>
              <a:rPr lang="en-US" sz="1600" dirty="0" err="1">
                <a:solidFill>
                  <a:srgbClr val="FFFFFF"/>
                </a:solidFill>
                <a:ea typeface="+mn-lt"/>
                <a:cs typeface="+mn-lt"/>
              </a:rPr>
              <a:t>llstr</a:t>
            </a:r>
            <a:r>
              <a:rPr lang="en-US" sz="1600" dirty="0">
                <a:solidFill>
                  <a:srgbClr val="FFFFFF"/>
                </a:solidFill>
                <a:ea typeface="+mn-lt"/>
                <a:cs typeface="+mn-lt"/>
              </a:rPr>
              <a:t>(value, buff) can we replace with "%</a:t>
            </a:r>
            <a:r>
              <a:rPr lang="en-US" sz="1600" dirty="0" err="1">
                <a:solidFill>
                  <a:srgbClr val="FFFFFF"/>
                </a:solidFill>
                <a:ea typeface="+mn-lt"/>
                <a:cs typeface="+mn-lt"/>
              </a:rPr>
              <a:t>lld</a:t>
            </a:r>
            <a:r>
              <a:rPr lang="en-US" sz="1600" dirty="0">
                <a:solidFill>
                  <a:srgbClr val="FFFFFF"/>
                </a:solidFill>
                <a:ea typeface="+mn-lt"/>
                <a:cs typeface="+mn-lt"/>
              </a:rPr>
              <a:t>" ?</a:t>
            </a:r>
            <a:endParaRPr lang="en-US">
              <a:ea typeface="Calibri"/>
              <a:cs typeface="Calibri"/>
            </a:endParaRP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pic>
        <p:nvPicPr>
          <p:cNvPr id="3" name="Picture 2" descr="A logo with a smile&#10;&#10;AI-generated content may be incorrect.">
            <a:extLst>
              <a:ext uri="{FF2B5EF4-FFF2-40B4-BE49-F238E27FC236}">
                <a16:creationId xmlns:a16="http://schemas.microsoft.com/office/drawing/2014/main" id="{ADFD0DEB-EA63-2BB1-6654-B4E9752F3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922800A-0135-C9D0-1A19-5DD49A18AD0F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89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4E3B3-9F6C-792B-A449-29DE7928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olorful Background Vector Art, Icons, and Graphics for Free Download">
            <a:extLst>
              <a:ext uri="{FF2B5EF4-FFF2-40B4-BE49-F238E27FC236}">
                <a16:creationId xmlns:a16="http://schemas.microsoft.com/office/drawing/2014/main" id="{1284DE37-7C46-E52E-D9BB-157BEFF6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r="30230" b="4963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57107-75E7-1355-1D1F-0626EFEBE64B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logo with a smile&#10;&#10;AI-generated content may be incorrect.">
            <a:extLst>
              <a:ext uri="{FF2B5EF4-FFF2-40B4-BE49-F238E27FC236}">
                <a16:creationId xmlns:a16="http://schemas.microsoft.com/office/drawing/2014/main" id="{E8FA2122-FF0D-8B4C-0C74-A9458261F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83" y="2999"/>
            <a:ext cx="9525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7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1DDF5A-0A92-CE0E-2B82-8513E6FE7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9361881-A2AA-C361-03A3-C05EE895B165}"/>
              </a:ext>
            </a:extLst>
          </p:cNvPr>
          <p:cNvSpPr txBox="1"/>
          <p:nvPr/>
        </p:nvSpPr>
        <p:spPr>
          <a:xfrm>
            <a:off x="11485253" y="61825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70055-B7FA-D123-14AA-DF506C243A0F}"/>
              </a:ext>
            </a:extLst>
          </p:cNvPr>
          <p:cNvSpPr txBox="1"/>
          <p:nvPr/>
        </p:nvSpPr>
        <p:spPr>
          <a:xfrm>
            <a:off x="933592" y="1657167"/>
            <a:ext cx="536962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CA">
                <a:solidFill>
                  <a:srgbClr val="FFFFFF"/>
                </a:solidFill>
              </a:rPr>
            </a:br>
            <a:r>
              <a:rPr lang="en-CA" sz="1600" b="1">
                <a:solidFill>
                  <a:srgbClr val="FFFFFF"/>
                </a:solidFill>
              </a:rPr>
              <a:t>Definition: </a:t>
            </a:r>
            <a:r>
              <a:rPr lang="en-CA" sz="1600">
                <a:solidFill>
                  <a:srgbClr val="FFFFFF"/>
                </a:solidFill>
              </a:rPr>
              <a:t>Large Language Models (LLMs) are powerful machine learning models capable of understanding, generating, and manipulating human-like text based on extensive training data.</a:t>
            </a:r>
          </a:p>
          <a:p>
            <a:endParaRPr lang="en-CA" sz="1600" b="1">
              <a:solidFill>
                <a:srgbClr val="FFFFFF"/>
              </a:solidFill>
            </a:endParaRPr>
          </a:p>
          <a:p>
            <a:r>
              <a:rPr lang="en-CA" sz="1600" b="1">
                <a:solidFill>
                  <a:srgbClr val="FFFFFF"/>
                </a:solidFill>
              </a:rPr>
              <a:t>Examples: </a:t>
            </a:r>
            <a:r>
              <a:rPr lang="en-CA" sz="1600">
                <a:solidFill>
                  <a:srgbClr val="FFFFFF"/>
                </a:solidFill>
              </a:rPr>
              <a:t>GPT from OpenAI, Claude from Amazon Bedrock</a:t>
            </a:r>
          </a:p>
          <a:p>
            <a:br>
              <a:rPr lang="en-CA" sz="1600">
                <a:solidFill>
                  <a:srgbClr val="FFFFFF"/>
                </a:solidFill>
              </a:rPr>
            </a:br>
            <a:r>
              <a:rPr lang="en-CA" sz="1600" b="1">
                <a:solidFill>
                  <a:srgbClr val="FFFFFF"/>
                </a:solidFill>
              </a:rPr>
              <a:t>Working Principles: </a:t>
            </a:r>
            <a:r>
              <a:rPr lang="en-CA" sz="1600">
                <a:solidFill>
                  <a:srgbClr val="FFFFFF"/>
                </a:solidFill>
              </a:rPr>
              <a:t>Transformer architecture, Attention mechanisms, Training on vast text datasets</a:t>
            </a:r>
          </a:p>
          <a:p>
            <a:br>
              <a:rPr lang="en-CA" sz="1600">
                <a:solidFill>
                  <a:srgbClr val="FFFFFF"/>
                </a:solidFill>
              </a:rPr>
            </a:br>
            <a:r>
              <a:rPr lang="en-CA" sz="1600" b="1">
                <a:solidFill>
                  <a:srgbClr val="FFFFFF"/>
                </a:solidFill>
              </a:rPr>
              <a:t>Applications in Software Development: </a:t>
            </a:r>
            <a:r>
              <a:rPr lang="en-CA" sz="1600">
                <a:solidFill>
                  <a:srgbClr val="FFFFFF"/>
                </a:solidFill>
              </a:rPr>
              <a:t>Code generation, debugging support, documentation automation, natural language processing for issue analysis</a:t>
            </a:r>
          </a:p>
          <a:p>
            <a:br>
              <a:rPr lang="en-CA" sz="1600">
                <a:solidFill>
                  <a:srgbClr val="FFFFFF"/>
                </a:solidFill>
              </a:rPr>
            </a:br>
            <a:r>
              <a:rPr lang="en-CA" sz="1600" b="1">
                <a:solidFill>
                  <a:srgbClr val="FFFFFF"/>
                </a:solidFill>
              </a:rPr>
              <a:t>Limitations: </a:t>
            </a:r>
            <a:r>
              <a:rPr lang="en-CA" sz="1600">
                <a:solidFill>
                  <a:srgbClr val="FFFFFF"/>
                </a:solidFill>
              </a:rPr>
              <a:t>Hallucinations, context limitations, reliance on large computational resources</a:t>
            </a:r>
            <a:br>
              <a:rPr lang="en-CA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FE9EA-A366-86CB-9D02-6ED6F24F0A4A}"/>
              </a:ext>
            </a:extLst>
          </p:cNvPr>
          <p:cNvSpPr txBox="1"/>
          <p:nvPr/>
        </p:nvSpPr>
        <p:spPr>
          <a:xfrm>
            <a:off x="978010" y="1232205"/>
            <a:ext cx="441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>
                <a:solidFill>
                  <a:srgbClr val="FFFFFF"/>
                </a:solidFill>
              </a:rPr>
              <a:t>Background - Large Language Models (LLMs)</a:t>
            </a:r>
            <a:endParaRPr lang="en-US" b="1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15428B-6F98-2D2E-F893-0AC342013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471" y="2568303"/>
            <a:ext cx="5051937" cy="2290573"/>
          </a:xfrm>
          <a:prstGeom prst="rect">
            <a:avLst/>
          </a:prstGeom>
        </p:spPr>
      </p:pic>
      <p:pic>
        <p:nvPicPr>
          <p:cNvPr id="3" name="Picture 2" descr="A logo with a smile&#10;&#10;AI-generated content may be incorrect.">
            <a:extLst>
              <a:ext uri="{FF2B5EF4-FFF2-40B4-BE49-F238E27FC236}">
                <a16:creationId xmlns:a16="http://schemas.microsoft.com/office/drawing/2014/main" id="{FAFBDB95-37E5-B686-ADD9-AF1D110CC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7DE773-7509-F7D4-77A7-88E7DA4DB20C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F25799-2DDB-BD65-FAF7-0698C08D4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70D7A04-35FD-6F76-E914-ADB4D17AA083}"/>
              </a:ext>
            </a:extLst>
          </p:cNvPr>
          <p:cNvSpPr txBox="1"/>
          <p:nvPr/>
        </p:nvSpPr>
        <p:spPr>
          <a:xfrm>
            <a:off x="11485253" y="61825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60CA7-BEAB-4D1F-9999-327171A0F420}"/>
              </a:ext>
            </a:extLst>
          </p:cNvPr>
          <p:cNvSpPr txBox="1"/>
          <p:nvPr/>
        </p:nvSpPr>
        <p:spPr>
          <a:xfrm>
            <a:off x="978010" y="1753009"/>
            <a:ext cx="477420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rgbClr val="FFFFFF"/>
                </a:solidFill>
              </a:rPr>
              <a:t>Definition: </a:t>
            </a:r>
            <a:r>
              <a:rPr lang="en-CA" sz="1600">
                <a:solidFill>
                  <a:srgbClr val="FFFFFF"/>
                </a:solidFill>
              </a:rPr>
              <a:t>RAG combines retrieval mechanisms with LLMs to enhance generation accuracy by providing relevant contextual information.</a:t>
            </a:r>
          </a:p>
          <a:p>
            <a:br>
              <a:rPr lang="en-CA" sz="1600">
                <a:solidFill>
                  <a:srgbClr val="FFFFFF"/>
                </a:solidFill>
              </a:rPr>
            </a:br>
            <a:r>
              <a:rPr lang="en-CA" sz="1600" b="1">
                <a:solidFill>
                  <a:srgbClr val="FFFFFF"/>
                </a:solidFill>
              </a:rPr>
              <a:t>Importance: </a:t>
            </a:r>
            <a:r>
              <a:rPr lang="en-CA" sz="1600">
                <a:solidFill>
                  <a:srgbClr val="FFFFFF"/>
                </a:solidFill>
              </a:rPr>
              <a:t>Helps LLMs generate contextually accurate and up-to-date responses, critical for precise code generation and problem-solving.</a:t>
            </a:r>
          </a:p>
          <a:p>
            <a:br>
              <a:rPr lang="en-CA" sz="1600">
                <a:solidFill>
                  <a:srgbClr val="FFFFFF"/>
                </a:solidFill>
              </a:rPr>
            </a:br>
            <a:r>
              <a:rPr lang="en-CA" sz="1600" b="1">
                <a:solidFill>
                  <a:srgbClr val="FFFFFF"/>
                </a:solidFill>
              </a:rPr>
              <a:t>Components: </a:t>
            </a:r>
            <a:r>
              <a:rPr lang="en-CA" sz="1600">
                <a:solidFill>
                  <a:srgbClr val="FFFFFF"/>
                </a:solidFill>
              </a:rPr>
              <a:t>Retrieval module (searches for relevant content), Generation module (uses retrieved content to inform responses)</a:t>
            </a:r>
          </a:p>
          <a:p>
            <a:r>
              <a:rPr lang="en-CA" sz="1600">
                <a:solidFill>
                  <a:srgbClr val="FFFFFF"/>
                </a:solidFill>
              </a:rPr>
              <a:t>	</a:t>
            </a:r>
          </a:p>
          <a:p>
            <a:r>
              <a:rPr lang="en-CA" sz="1600" b="1">
                <a:solidFill>
                  <a:srgbClr val="FFFFFF"/>
                </a:solidFill>
              </a:rPr>
              <a:t>Example Use-cases: </a:t>
            </a:r>
            <a:r>
              <a:rPr lang="en-CA" sz="1600">
                <a:solidFill>
                  <a:srgbClr val="FFFFFF"/>
                </a:solidFill>
              </a:rPr>
              <a:t>Documentation retrieval, historical issue resolution lookup, contextual enhancement in coding tasks</a:t>
            </a:r>
          </a:p>
          <a:p>
            <a:br>
              <a:rPr lang="en-CA" sz="1600">
                <a:solidFill>
                  <a:srgbClr val="FFFFFF"/>
                </a:solidFill>
              </a:rPr>
            </a:br>
            <a:r>
              <a:rPr lang="en-CA" sz="1600" b="1">
                <a:solidFill>
                  <a:srgbClr val="FFFFFF"/>
                </a:solidFill>
              </a:rPr>
              <a:t>Benefits: </a:t>
            </a:r>
            <a:r>
              <a:rPr lang="en-CA" sz="1600">
                <a:solidFill>
                  <a:srgbClr val="FFFFFF"/>
                </a:solidFill>
              </a:rPr>
              <a:t>Reduces inaccuracies, improves reliability of LLM-generated outputs, enhances user trust</a:t>
            </a:r>
            <a:br>
              <a:rPr lang="en-CA" sz="1600">
                <a:solidFill>
                  <a:srgbClr val="FFFFFF"/>
                </a:solidFill>
              </a:rPr>
            </a:b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CA92A3-1557-0A61-2505-DBFDF78B2788}"/>
              </a:ext>
            </a:extLst>
          </p:cNvPr>
          <p:cNvSpPr txBox="1"/>
          <p:nvPr/>
        </p:nvSpPr>
        <p:spPr>
          <a:xfrm>
            <a:off x="978010" y="1350361"/>
            <a:ext cx="526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>
                <a:solidFill>
                  <a:srgbClr val="FFFFFF"/>
                </a:solidFill>
              </a:rPr>
              <a:t>Background - Retrieval-Augmented Generation (RAG)</a:t>
            </a:r>
            <a:endParaRPr lang="en-US" b="1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36971-3843-564E-CAA1-1ECCE7641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55014"/>
            <a:ext cx="5162408" cy="3552625"/>
          </a:xfrm>
          <a:prstGeom prst="rect">
            <a:avLst/>
          </a:prstGeom>
        </p:spPr>
      </p:pic>
      <p:pic>
        <p:nvPicPr>
          <p:cNvPr id="7" name="Picture 6" descr="A logo with a smile&#10;&#10;AI-generated content may be incorrect.">
            <a:extLst>
              <a:ext uri="{FF2B5EF4-FFF2-40B4-BE49-F238E27FC236}">
                <a16:creationId xmlns:a16="http://schemas.microsoft.com/office/drawing/2014/main" id="{46AD69C8-A832-8906-70E9-DFE1702F8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AC3FB8-D242-BF10-BECE-35BD341B814F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6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5DC783-6FED-6FB5-3ADF-31FC40579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10B2DEB-9D3E-F1E3-DFF1-E484C50A8B16}"/>
              </a:ext>
            </a:extLst>
          </p:cNvPr>
          <p:cNvSpPr txBox="1"/>
          <p:nvPr/>
        </p:nvSpPr>
        <p:spPr>
          <a:xfrm>
            <a:off x="11485253" y="61825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E630F-DA87-0B61-2537-7D2DB30D9C72}"/>
              </a:ext>
            </a:extLst>
          </p:cNvPr>
          <p:cNvSpPr txBox="1"/>
          <p:nvPr/>
        </p:nvSpPr>
        <p:spPr>
          <a:xfrm>
            <a:off x="978010" y="1948255"/>
            <a:ext cx="428510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rgbClr val="FFFFFF"/>
                </a:solidFill>
              </a:rPr>
              <a:t>Definition: </a:t>
            </a:r>
            <a:r>
              <a:rPr lang="en-CA" sz="1600">
                <a:solidFill>
                  <a:srgbClr val="FFFFFF"/>
                </a:solidFill>
              </a:rPr>
              <a:t>MCP is a protocol designed to enhance transparency, reproducibility, and traceability of AI-generated outputs by bundling all contextual data used during generation.</a:t>
            </a:r>
          </a:p>
          <a:p>
            <a:br>
              <a:rPr lang="en-CA" sz="1600">
                <a:solidFill>
                  <a:srgbClr val="FFFFFF"/>
                </a:solidFill>
              </a:rPr>
            </a:br>
            <a:r>
              <a:rPr lang="en-CA" sz="1600" b="1">
                <a:solidFill>
                  <a:srgbClr val="FFFFFF"/>
                </a:solidFill>
              </a:rPr>
              <a:t>Purpose: </a:t>
            </a:r>
            <a:r>
              <a:rPr lang="en-CA" sz="1600">
                <a:solidFill>
                  <a:srgbClr val="FFFFFF"/>
                </a:solidFill>
              </a:rPr>
              <a:t>Ensures outputs can be audited, reproduced, and understood by human reviewers or downstream applications.</a:t>
            </a:r>
            <a:br>
              <a:rPr lang="en-CA" sz="1600">
                <a:solidFill>
                  <a:srgbClr val="FFFFFF"/>
                </a:solidFill>
              </a:rPr>
            </a:br>
            <a:endParaRPr lang="en-CA" sz="1600">
              <a:solidFill>
                <a:srgbClr val="FFFFFF"/>
              </a:solidFill>
            </a:endParaRPr>
          </a:p>
          <a:p>
            <a:r>
              <a:rPr lang="en-CA" sz="1600" b="1">
                <a:solidFill>
                  <a:srgbClr val="FFFFFF"/>
                </a:solidFill>
              </a:rPr>
              <a:t>Example Use-cases: </a:t>
            </a:r>
            <a:r>
              <a:rPr lang="en-CA" sz="1600">
                <a:solidFill>
                  <a:srgbClr val="FFFFFF"/>
                </a:solidFill>
              </a:rPr>
              <a:t>Integration into IDE plugins, CI/CD pipelines, and review processes for complete traceability</a:t>
            </a:r>
          </a:p>
          <a:p>
            <a:endParaRPr lang="en-CA" sz="1600">
              <a:solidFill>
                <a:srgbClr val="FFFFFF"/>
              </a:solidFill>
            </a:endParaRPr>
          </a:p>
          <a:p>
            <a:r>
              <a:rPr lang="en-CA" sz="1600" b="1">
                <a:solidFill>
                  <a:srgbClr val="FFFFFF"/>
                </a:solidFill>
              </a:rPr>
              <a:t>Benefits: </a:t>
            </a:r>
            <a:r>
              <a:rPr lang="en-CA" sz="1600">
                <a:solidFill>
                  <a:srgbClr val="FFFFFF"/>
                </a:solidFill>
              </a:rPr>
              <a:t>Increased transparency, enhanced reproducibility, improved reliability and trust in automated 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AD4E3-542A-57AE-8D28-5790819FE32B}"/>
              </a:ext>
            </a:extLst>
          </p:cNvPr>
          <p:cNvSpPr txBox="1"/>
          <p:nvPr/>
        </p:nvSpPr>
        <p:spPr>
          <a:xfrm>
            <a:off x="978010" y="1350637"/>
            <a:ext cx="440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>
                <a:solidFill>
                  <a:srgbClr val="FFFFFF"/>
                </a:solidFill>
              </a:rPr>
              <a:t>Background - Model Context Protocol (MCP)</a:t>
            </a:r>
            <a:endParaRPr lang="en-US" b="1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F5010-D40F-22AA-E868-015F19EFE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780" y="2466752"/>
            <a:ext cx="5234627" cy="2671279"/>
          </a:xfrm>
          <a:prstGeom prst="rect">
            <a:avLst/>
          </a:prstGeom>
        </p:spPr>
      </p:pic>
      <p:pic>
        <p:nvPicPr>
          <p:cNvPr id="7" name="Picture 6" descr="A logo with a smile&#10;&#10;AI-generated content may be incorrect.">
            <a:extLst>
              <a:ext uri="{FF2B5EF4-FFF2-40B4-BE49-F238E27FC236}">
                <a16:creationId xmlns:a16="http://schemas.microsoft.com/office/drawing/2014/main" id="{F238A278-BEA8-55FB-BC9C-800FE79E0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AC8E6B-580B-42A7-7442-C18EC0847B08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8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3A4081-FA8C-7688-5986-0A85EDE9D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1FB7DA2-8748-223D-3208-8510F3C71847}"/>
              </a:ext>
            </a:extLst>
          </p:cNvPr>
          <p:cNvSpPr txBox="1"/>
          <p:nvPr/>
        </p:nvSpPr>
        <p:spPr>
          <a:xfrm>
            <a:off x="11485253" y="61825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CFA89-7808-AF98-C8A4-A79C113E41D0}"/>
              </a:ext>
            </a:extLst>
          </p:cNvPr>
          <p:cNvSpPr txBox="1"/>
          <p:nvPr/>
        </p:nvSpPr>
        <p:spPr>
          <a:xfrm>
            <a:off x="978010" y="1699848"/>
            <a:ext cx="501959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rgbClr val="FFFFFF"/>
                </a:solidFill>
              </a:rPr>
              <a:t>Definition: </a:t>
            </a:r>
            <a:r>
              <a:rPr lang="en-CA" sz="1600">
                <a:solidFill>
                  <a:srgbClr val="FFFFFF"/>
                </a:solidFill>
              </a:rPr>
              <a:t>Multi-agent systems consist of multiple intelligent agents working collaboratively to solve complex problems by dividing tasks into specialized roles.</a:t>
            </a:r>
            <a:br>
              <a:rPr lang="en-CA" sz="1600">
                <a:solidFill>
                  <a:srgbClr val="FFFFFF"/>
                </a:solidFill>
              </a:rPr>
            </a:br>
            <a:endParaRPr lang="en-CA" sz="1600">
              <a:solidFill>
                <a:srgbClr val="FFFFFF"/>
              </a:solidFill>
            </a:endParaRPr>
          </a:p>
          <a:p>
            <a:r>
              <a:rPr lang="en-CA" sz="1600" b="1">
                <a:solidFill>
                  <a:srgbClr val="FFFFFF"/>
                </a:solidFill>
              </a:rPr>
              <a:t>Core Concepts: </a:t>
            </a:r>
            <a:r>
              <a:rPr lang="en-CA" sz="1600">
                <a:solidFill>
                  <a:srgbClr val="FFFFFF"/>
                </a:solidFill>
              </a:rPr>
              <a:t>Agents, environments, interactions, collaboration mechanisms, task specialization</a:t>
            </a:r>
            <a:br>
              <a:rPr lang="en-CA" sz="1600">
                <a:solidFill>
                  <a:srgbClr val="FFFFFF"/>
                </a:solidFill>
              </a:rPr>
            </a:br>
            <a:endParaRPr lang="en-CA" sz="1600">
              <a:solidFill>
                <a:srgbClr val="FFFFFF"/>
              </a:solidFill>
            </a:endParaRPr>
          </a:p>
          <a:p>
            <a:r>
              <a:rPr lang="en-CA" sz="1600" b="1">
                <a:solidFill>
                  <a:srgbClr val="FFFFFF"/>
                </a:solidFill>
              </a:rPr>
              <a:t>Agent Roles in Software Development: </a:t>
            </a:r>
            <a:r>
              <a:rPr lang="en-CA" sz="1600">
                <a:solidFill>
                  <a:srgbClr val="FFFFFF"/>
                </a:solidFill>
              </a:rPr>
              <a:t>Retrieval (gather context), Planning (outline steps), Coding (code implementation), Debugging (error correction), Review (quality assurance)</a:t>
            </a:r>
            <a:br>
              <a:rPr lang="en-CA" sz="1600">
                <a:solidFill>
                  <a:srgbClr val="FFFFFF"/>
                </a:solidFill>
              </a:rPr>
            </a:br>
            <a:endParaRPr lang="en-CA" sz="1600">
              <a:solidFill>
                <a:srgbClr val="FFFFFF"/>
              </a:solidFill>
            </a:endParaRPr>
          </a:p>
          <a:p>
            <a:r>
              <a:rPr lang="en-CA" sz="1600" b="1">
                <a:solidFill>
                  <a:srgbClr val="FFFFFF"/>
                </a:solidFill>
              </a:rPr>
              <a:t>Advantages: </a:t>
            </a:r>
            <a:r>
              <a:rPr lang="en-CA" sz="1600">
                <a:solidFill>
                  <a:srgbClr val="FFFFFF"/>
                </a:solidFill>
              </a:rPr>
              <a:t>Task specialization leading to higher efficiency, collaborative problem-solving, increased scalability</a:t>
            </a:r>
            <a:br>
              <a:rPr lang="en-CA" sz="1600">
                <a:solidFill>
                  <a:srgbClr val="FFFFFF"/>
                </a:solidFill>
              </a:rPr>
            </a:br>
            <a:endParaRPr lang="en-CA" sz="1600">
              <a:solidFill>
                <a:srgbClr val="FFFFFF"/>
              </a:solidFill>
            </a:endParaRPr>
          </a:p>
          <a:p>
            <a:r>
              <a:rPr lang="en-CA" sz="1600" b="1">
                <a:solidFill>
                  <a:srgbClr val="FFFFFF"/>
                </a:solidFill>
              </a:rPr>
              <a:t>Practical Examples: </a:t>
            </a:r>
            <a:r>
              <a:rPr lang="en-CA" sz="1600">
                <a:solidFill>
                  <a:srgbClr val="FFFFFF"/>
                </a:solidFill>
              </a:rPr>
              <a:t>Automated ticket handling, issue resolution, collaborative coding, distributed debugging</a:t>
            </a:r>
            <a:br>
              <a:rPr lang="en-CA" sz="1600">
                <a:solidFill>
                  <a:srgbClr val="FFFFFF"/>
                </a:solidFill>
              </a:rPr>
            </a:b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A5E43-3BA5-7324-9954-8624328BDC6D}"/>
              </a:ext>
            </a:extLst>
          </p:cNvPr>
          <p:cNvSpPr txBox="1"/>
          <p:nvPr/>
        </p:nvSpPr>
        <p:spPr>
          <a:xfrm>
            <a:off x="978010" y="1297172"/>
            <a:ext cx="347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>
                <a:solidFill>
                  <a:srgbClr val="FFFFFF"/>
                </a:solidFill>
              </a:rPr>
              <a:t>Background - Multi-Agent Systems</a:t>
            </a:r>
            <a:endParaRPr lang="en-US" b="1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92255-471D-F4A9-2E4E-45C024C09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84" y="2258257"/>
            <a:ext cx="5434892" cy="3006933"/>
          </a:xfrm>
          <a:prstGeom prst="rect">
            <a:avLst/>
          </a:prstGeom>
        </p:spPr>
      </p:pic>
      <p:pic>
        <p:nvPicPr>
          <p:cNvPr id="5" name="Picture 4" descr="A logo with a smile&#10;&#10;AI-generated content may be incorrect.">
            <a:extLst>
              <a:ext uri="{FF2B5EF4-FFF2-40B4-BE49-F238E27FC236}">
                <a16:creationId xmlns:a16="http://schemas.microsoft.com/office/drawing/2014/main" id="{9830BAF3-D2F0-A76D-C47F-FE7DC6660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D36A9A-D073-339A-D0A9-E8349FAA48A6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07D12-E810-4D37-316A-3E3C18BFA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EF36595-72C3-EB6F-541B-5E04E88E86A5}"/>
              </a:ext>
            </a:extLst>
          </p:cNvPr>
          <p:cNvSpPr txBox="1"/>
          <p:nvPr/>
        </p:nvSpPr>
        <p:spPr>
          <a:xfrm>
            <a:off x="11485253" y="61825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B1CED7-8769-BFFF-92A4-9E8C4DB78FDF}"/>
              </a:ext>
            </a:extLst>
          </p:cNvPr>
          <p:cNvSpPr txBox="1"/>
          <p:nvPr/>
        </p:nvSpPr>
        <p:spPr>
          <a:xfrm>
            <a:off x="978009" y="989739"/>
            <a:ext cx="6214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>
                <a:solidFill>
                  <a:srgbClr val="FFFFFF"/>
                </a:solidFill>
              </a:rPr>
              <a:t>Phase 1 - Single-Agent Workflow</a:t>
            </a:r>
            <a:endParaRPr lang="en-US" b="1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324EBB-CD67-6F15-2911-60A6139F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91" r="993" b="-141"/>
          <a:stretch/>
        </p:blipFill>
        <p:spPr>
          <a:xfrm>
            <a:off x="4585398" y="1554892"/>
            <a:ext cx="6726856" cy="4347098"/>
          </a:xfrm>
          <a:prstGeom prst="rect">
            <a:avLst/>
          </a:prstGeom>
        </p:spPr>
      </p:pic>
      <p:pic>
        <p:nvPicPr>
          <p:cNvPr id="3" name="Picture 2" descr="A logo with a smile&#10;&#10;AI-generated content may be incorrect.">
            <a:extLst>
              <a:ext uri="{FF2B5EF4-FFF2-40B4-BE49-F238E27FC236}">
                <a16:creationId xmlns:a16="http://schemas.microsoft.com/office/drawing/2014/main" id="{8714A56B-D9CB-5FC8-6295-DC7C26699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95070-5B97-DD01-B532-6B46D0DC5D02}"/>
              </a:ext>
            </a:extLst>
          </p:cNvPr>
          <p:cNvSpPr txBox="1"/>
          <p:nvPr/>
        </p:nvSpPr>
        <p:spPr>
          <a:xfrm>
            <a:off x="965579" y="1556982"/>
            <a:ext cx="3516572" cy="23521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575"/>
              </a:lnSpc>
            </a:pPr>
            <a:r>
              <a:rPr lang="en-CA" sz="1600" b="1">
                <a:solidFill>
                  <a:srgbClr val="FFFFFF"/>
                </a:solidFill>
                <a:cs typeface="Segoe UI"/>
              </a:rPr>
              <a:t>Core Components</a:t>
            </a:r>
            <a:r>
              <a:rPr lang="en-US" sz="1600">
                <a:solidFill>
                  <a:srgbClr val="FFFFFF"/>
                </a:solidFill>
                <a:cs typeface="Segoe UI"/>
              </a:rPr>
              <a:t>​</a:t>
            </a:r>
          </a:p>
          <a:p>
            <a:pPr>
              <a:lnSpc>
                <a:spcPts val="1575"/>
              </a:lnSpc>
            </a:pPr>
            <a:r>
              <a:rPr lang="en-CA" sz="1600">
                <a:solidFill>
                  <a:srgbClr val="FFFFFF"/>
                </a:solidFill>
                <a:cs typeface="Segoe UI"/>
              </a:rPr>
              <a:t>​</a:t>
            </a:r>
          </a:p>
          <a:p>
            <a:pPr marL="742950" lvl="1" indent="-285750">
              <a:lnSpc>
                <a:spcPts val="1575"/>
              </a:lnSpc>
              <a:buFont typeface="Arial,Sans-Serif"/>
              <a:buChar char="•"/>
            </a:pPr>
            <a:r>
              <a:rPr lang="en-CA" sz="1600" b="1">
                <a:solidFill>
                  <a:srgbClr val="FFFFFF"/>
                </a:solidFill>
                <a:cs typeface="Arial"/>
              </a:rPr>
              <a:t>Serverless Architecture: </a:t>
            </a:r>
            <a:r>
              <a:rPr lang="en-CA" sz="1600">
                <a:solidFill>
                  <a:srgbClr val="FFFFFF"/>
                </a:solidFill>
                <a:cs typeface="Arial"/>
              </a:rPr>
              <a:t>Utilizes AWS Lambda for orchestration.</a:t>
            </a:r>
            <a:r>
              <a:rPr lang="en-US" sz="1600">
                <a:solidFill>
                  <a:srgbClr val="FFFFFF"/>
                </a:solidFill>
                <a:cs typeface="Arial"/>
              </a:rPr>
              <a:t>​</a:t>
            </a:r>
          </a:p>
          <a:p>
            <a:pPr marL="742950" lvl="1" indent="-285750">
              <a:lnSpc>
                <a:spcPts val="1575"/>
              </a:lnSpc>
              <a:buFont typeface="Arial,Sans-Serif"/>
              <a:buChar char="•"/>
            </a:pPr>
            <a:r>
              <a:rPr lang="en-CA" sz="1600" b="1">
                <a:solidFill>
                  <a:srgbClr val="FFFFFF"/>
                </a:solidFill>
                <a:cs typeface="Arial"/>
              </a:rPr>
              <a:t>API Interaction:</a:t>
            </a:r>
            <a:r>
              <a:rPr lang="en-US" sz="1600">
                <a:solidFill>
                  <a:srgbClr val="FFFFFF"/>
                </a:solidFill>
                <a:cs typeface="Arial"/>
              </a:rPr>
              <a:t>​</a:t>
            </a:r>
          </a:p>
          <a:p>
            <a:pPr marL="1200150" lvl="2" indent="-285750">
              <a:lnSpc>
                <a:spcPts val="1575"/>
              </a:lnSpc>
              <a:buFont typeface="Arial,Sans-Serif"/>
              <a:buChar char="•"/>
            </a:pPr>
            <a:r>
              <a:rPr lang="en-CA" sz="1600">
                <a:solidFill>
                  <a:srgbClr val="FFFFFF"/>
                </a:solidFill>
                <a:cs typeface="Arial"/>
              </a:rPr>
              <a:t>Requests enter through an API Gateway.</a:t>
            </a:r>
            <a:r>
              <a:rPr lang="en-US" sz="1600">
                <a:solidFill>
                  <a:srgbClr val="FFFFFF"/>
                </a:solidFill>
                <a:cs typeface="Arial"/>
              </a:rPr>
              <a:t>​</a:t>
            </a:r>
          </a:p>
          <a:p>
            <a:pPr marL="1200150" lvl="2" indent="-285750">
              <a:lnSpc>
                <a:spcPts val="1575"/>
              </a:lnSpc>
              <a:buFont typeface="Arial,Sans-Serif"/>
              <a:buChar char="•"/>
            </a:pPr>
            <a:r>
              <a:rPr lang="en-CA" sz="1600">
                <a:solidFill>
                  <a:srgbClr val="FFFFFF"/>
                </a:solidFill>
                <a:cs typeface="Arial"/>
              </a:rPr>
              <a:t>Forwarded to a central Lambda function for routing.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C3734-20F5-1359-678A-D06F166CD476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1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75C30-5F54-B0D1-AB09-8EAD9D664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ACD82BA-C7F6-F26F-EF8E-AF4099311B9F}"/>
              </a:ext>
            </a:extLst>
          </p:cNvPr>
          <p:cNvSpPr txBox="1"/>
          <p:nvPr/>
        </p:nvSpPr>
        <p:spPr>
          <a:xfrm>
            <a:off x="11485253" y="61825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ECFF-1D63-AD13-98D2-682348006CDE}"/>
              </a:ext>
            </a:extLst>
          </p:cNvPr>
          <p:cNvSpPr txBox="1"/>
          <p:nvPr/>
        </p:nvSpPr>
        <p:spPr>
          <a:xfrm>
            <a:off x="978009" y="989739"/>
            <a:ext cx="6214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>
                <a:solidFill>
                  <a:srgbClr val="FFFFFF"/>
                </a:solidFill>
              </a:rPr>
              <a:t>Phase 1 - Single-Agent Workflow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D9E4ED-275B-31F4-F4B2-C78054CD9FD1}"/>
              </a:ext>
            </a:extLst>
          </p:cNvPr>
          <p:cNvSpPr txBox="1"/>
          <p:nvPr/>
        </p:nvSpPr>
        <p:spPr>
          <a:xfrm>
            <a:off x="978009" y="1380337"/>
            <a:ext cx="10235981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CA" sz="1600" b="1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CA" sz="1600">
              <a:solidFill>
                <a:srgbClr val="FFFFFF"/>
              </a:solidFill>
            </a:endParaRPr>
          </a:p>
          <a:p>
            <a:r>
              <a:rPr lang="en-CA" sz="1600" b="1" dirty="0">
                <a:solidFill>
                  <a:srgbClr val="FFFFFF"/>
                </a:solidFill>
              </a:rPr>
              <a:t>Functionality &amp; Workflow</a:t>
            </a:r>
            <a:endParaRPr lang="en-CA" sz="1600" b="1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CA" sz="1600" b="1">
              <a:solidFill>
                <a:srgbClr val="FFFFFF"/>
              </a:solidFill>
            </a:endParaRPr>
          </a:p>
          <a:p>
            <a:pPr lvl="1"/>
            <a:r>
              <a:rPr lang="en-CA" sz="1600" b="1" dirty="0">
                <a:solidFill>
                  <a:srgbClr val="FFFFFF"/>
                </a:solidFill>
              </a:rPr>
              <a:t>1. Request Handling:</a:t>
            </a:r>
            <a:endParaRPr lang="en-CA" sz="1600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FFFFFF"/>
                </a:solidFill>
              </a:rPr>
              <a:t>Central Lambda router directs requests based on the API call type (e.g., ranking Jiras, analyzing).</a:t>
            </a:r>
            <a:endParaRPr lang="en-CA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lvl="1"/>
            <a:r>
              <a:rPr lang="en-CA" sz="1600" b="1" dirty="0">
                <a:solidFill>
                  <a:srgbClr val="FFFFFF"/>
                </a:solidFill>
              </a:rPr>
              <a:t>2. Data Storage and Retrieval:</a:t>
            </a:r>
            <a:endParaRPr lang="en-CA" sz="1600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FFFFFF"/>
                </a:solidFill>
              </a:rPr>
              <a:t>DynamoDB cache used for quick access to frequent queries.</a:t>
            </a:r>
            <a:endParaRPr lang="en-CA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FFFFFF"/>
                </a:solidFill>
              </a:rPr>
              <a:t>OpenSearch knowledge base employed for intelligent, context-aware responses.</a:t>
            </a:r>
            <a:endParaRPr lang="en-CA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lvl="1"/>
            <a:r>
              <a:rPr lang="en-CA" sz="1600" b="1" dirty="0">
                <a:solidFill>
                  <a:srgbClr val="FFFFFF"/>
                </a:solidFill>
              </a:rPr>
              <a:t>3. AI Integration:</a:t>
            </a:r>
            <a:endParaRPr lang="en-CA" sz="1600" dirty="0">
              <a:solidFill>
                <a:srgbClr val="FFFFFF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FFFFFF"/>
                </a:solidFill>
              </a:rPr>
              <a:t>AWS Bedrock enhances core processing with AI capabilities.</a:t>
            </a:r>
            <a:endParaRPr lang="en-CA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FFFFFF"/>
                </a:solidFill>
              </a:rPr>
              <a:t>Connects to foundation models for advanced analysis and suggestions.</a:t>
            </a:r>
            <a:endParaRPr lang="en-CA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 lvl="1"/>
            <a:r>
              <a:rPr lang="en-CA" sz="1600" b="1" dirty="0">
                <a:solidFill>
                  <a:srgbClr val="FFFFFF"/>
                </a:solidFill>
              </a:rPr>
              <a:t>4. External Integrations:</a:t>
            </a:r>
            <a:endParaRPr lang="en-CA" sz="1600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FFFFFF"/>
                </a:solidFill>
              </a:rPr>
              <a:t>Interfaces with Jira and GitHub APIs for task discovery and codebase access.</a:t>
            </a:r>
            <a:endParaRPr lang="en-CA" sz="1600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with a smile&#10;&#10;AI-generated content may be incorrect.">
            <a:extLst>
              <a:ext uri="{FF2B5EF4-FFF2-40B4-BE49-F238E27FC236}">
                <a16:creationId xmlns:a16="http://schemas.microsoft.com/office/drawing/2014/main" id="{B99B2117-00F8-D9B0-0E15-F3769AC85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75668F-8E1A-0773-3E3C-2DB336D114B9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3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7FA3E5-3B22-2A7A-B6AD-0EBC5F556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B96BD30-1FEE-853E-37DB-CE4C8209937A}"/>
              </a:ext>
            </a:extLst>
          </p:cNvPr>
          <p:cNvSpPr txBox="1"/>
          <p:nvPr/>
        </p:nvSpPr>
        <p:spPr>
          <a:xfrm>
            <a:off x="11485253" y="61825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BDDAE-5793-222D-A427-48102B7B0446}"/>
              </a:ext>
            </a:extLst>
          </p:cNvPr>
          <p:cNvSpPr txBox="1"/>
          <p:nvPr/>
        </p:nvSpPr>
        <p:spPr>
          <a:xfrm>
            <a:off x="978009" y="989739"/>
            <a:ext cx="6214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>
                <a:solidFill>
                  <a:srgbClr val="FFFFFF"/>
                </a:solidFill>
              </a:rPr>
              <a:t>Phase 2 - Assisted Multi-Agent</a:t>
            </a:r>
            <a:endParaRPr lang="en-US" b="1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B18264-CC3A-B945-C274-C309C26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740" y="1513767"/>
            <a:ext cx="7772400" cy="3830465"/>
          </a:xfrm>
          <a:prstGeom prst="rect">
            <a:avLst/>
          </a:prstGeom>
        </p:spPr>
      </p:pic>
      <p:pic>
        <p:nvPicPr>
          <p:cNvPr id="4" name="Picture 3" descr="A logo with a smile&#10;&#10;AI-generated content may be incorrect.">
            <a:extLst>
              <a:ext uri="{FF2B5EF4-FFF2-40B4-BE49-F238E27FC236}">
                <a16:creationId xmlns:a16="http://schemas.microsoft.com/office/drawing/2014/main" id="{3EE7CA18-23C7-1892-F8BD-4E041BDAF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" y="10281"/>
            <a:ext cx="947965" cy="656773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9D75459-1E0B-BB18-DB66-9B79E4819999}"/>
              </a:ext>
            </a:extLst>
          </p:cNvPr>
          <p:cNvSpPr txBox="1"/>
          <p:nvPr/>
        </p:nvSpPr>
        <p:spPr>
          <a:xfrm>
            <a:off x="1055016" y="1715540"/>
            <a:ext cx="2436616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>
                <a:solidFill>
                  <a:srgbClr val="FFFFFF"/>
                </a:solidFill>
                <a:ea typeface="Calibri"/>
                <a:cs typeface="Calibri"/>
              </a:rPr>
              <a:t>Initial phase supports human developers by automating routine tasks and providing </a:t>
            </a:r>
            <a:endParaRPr lang="en-US">
              <a:solidFill>
                <a:srgbClr val="FFFFFF"/>
              </a:solidFill>
            </a:endParaRPr>
          </a:p>
          <a:p>
            <a:r>
              <a:rPr lang="en-CA" sz="1600">
                <a:solidFill>
                  <a:srgbClr val="FFFFFF"/>
                </a:solidFill>
                <a:ea typeface="Calibri"/>
                <a:cs typeface="Calibri"/>
              </a:rPr>
              <a:t>comprehensive contextual insights for better decision-making.</a:t>
            </a:r>
            <a:endParaRPr lang="en-US" sz="160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9445CF-B504-3099-3420-59BCFECACCDD}"/>
              </a:ext>
            </a:extLst>
          </p:cNvPr>
          <p:cNvSpPr/>
          <p:nvPr/>
        </p:nvSpPr>
        <p:spPr>
          <a:xfrm>
            <a:off x="11374" y="6476999"/>
            <a:ext cx="11230969" cy="119417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86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Hassanzadeh, Bardia</dc:creator>
  <cp:revision>291</cp:revision>
  <dcterms:created xsi:type="dcterms:W3CDTF">2025-04-23T18:52:38Z</dcterms:created>
  <dcterms:modified xsi:type="dcterms:W3CDTF">2025-05-06T14:45:58Z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9eed6f-34eb-4453-9f97-09510b9b219f_Enabled">
    <vt:lpwstr>true</vt:lpwstr>
  </property>
  <property fmtid="{D5CDD505-2E9C-101B-9397-08002B2CF9AE}" pid="3" name="MSIP_Label_929eed6f-34eb-4453-9f97-09510b9b219f_SetDate">
    <vt:lpwstr>2025-05-02T18:46:04Z</vt:lpwstr>
  </property>
  <property fmtid="{D5CDD505-2E9C-101B-9397-08002B2CF9AE}" pid="4" name="MSIP_Label_929eed6f-34eb-4453-9f97-09510b9b219f_Method">
    <vt:lpwstr>Standard</vt:lpwstr>
  </property>
  <property fmtid="{D5CDD505-2E9C-101B-9397-08002B2CF9AE}" pid="5" name="MSIP_Label_929eed6f-34eb-4453-9f97-09510b9b219f_Name">
    <vt:lpwstr>Amazon Pending_Classification</vt:lpwstr>
  </property>
  <property fmtid="{D5CDD505-2E9C-101B-9397-08002B2CF9AE}" pid="6" name="MSIP_Label_929eed6f-34eb-4453-9f97-09510b9b219f_SiteId">
    <vt:lpwstr>5280104a-472d-4538-9ccf-1e1d0efe8b1b</vt:lpwstr>
  </property>
  <property fmtid="{D5CDD505-2E9C-101B-9397-08002B2CF9AE}" pid="7" name="MSIP_Label_929eed6f-34eb-4453-9f97-09510b9b219f_ActionId">
    <vt:lpwstr>288fa850-dfe9-4d6b-9ed9-b4a90490c377</vt:lpwstr>
  </property>
  <property fmtid="{D5CDD505-2E9C-101B-9397-08002B2CF9AE}" pid="8" name="MSIP_Label_929eed6f-34eb-4453-9f97-09510b9b219f_ContentBits">
    <vt:lpwstr>0</vt:lpwstr>
  </property>
  <property fmtid="{D5CDD505-2E9C-101B-9397-08002B2CF9AE}" pid="9" name="MSIP_Label_929eed6f-34eb-4453-9f97-09510b9b219f_Tag">
    <vt:lpwstr>10, 3, 0, 2</vt:lpwstr>
  </property>
</Properties>
</file>